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9" r:id="rId16"/>
    <p:sldId id="273" r:id="rId17"/>
    <p:sldId id="271" r:id="rId18"/>
    <p:sldId id="272" r:id="rId19"/>
    <p:sldId id="274" r:id="rId20"/>
    <p:sldId id="275" r:id="rId21"/>
    <p:sldId id="277" r:id="rId22"/>
    <p:sldId id="278" r:id="rId23"/>
    <p:sldId id="276" r:id="rId24"/>
    <p:sldId id="279" r:id="rId25"/>
    <p:sldId id="280" r:id="rId26"/>
    <p:sldId id="282" r:id="rId27"/>
    <p:sldId id="281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67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2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06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63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6468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14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53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D93B906-4B0D-B14F-927E-8882E4B7D5CD}" type="datetime1">
              <a:rPr lang="en-US"/>
              <a:pPr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659055-EC05-3A47-981A-BF1925DA7D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79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3987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2707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8854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4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2" name="Picture 1" descr="VCE Powerpoint.eps" title="VCE logo and website URL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6172200"/>
            <a:ext cx="8312001" cy="58619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73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ext.vt.edu/4h-youth/youth-livestock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tbwilson@vt.edu" TargetMode="External"/><Relationship Id="rId5" Type="http://schemas.openxmlformats.org/officeDocument/2006/relationships/hyperlink" Target="mailto:sgreiner@vt.edu" TargetMode="External"/><Relationship Id="rId4" Type="http://schemas.openxmlformats.org/officeDocument/2006/relationships/hyperlink" Target="mailto:jdyer@vt.edu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fairentry.com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290557" y="1410057"/>
            <a:ext cx="8528703" cy="2190394"/>
          </a:xfrm>
        </p:spPr>
        <p:txBody>
          <a:bodyPr/>
          <a:lstStyle/>
          <a:p>
            <a:pPr algn="ctr"/>
            <a:r>
              <a:rPr lang="en-US" sz="4000" b="1" dirty="0" smtClean="0">
                <a:solidFill>
                  <a:srgbClr val="990033"/>
                </a:solidFill>
                <a:latin typeface="Arial" charset="0"/>
              </a:rPr>
              <a:t>VIRGINIA 4-H LIVESTOCK PROGRAMS &amp; OPPORTUNITIES</a:t>
            </a:r>
            <a:endParaRPr lang="en-US" sz="4000" b="1" dirty="0">
              <a:solidFill>
                <a:srgbClr val="990033"/>
              </a:solidFill>
              <a:latin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000" b="1" dirty="0" smtClean="0">
                <a:solidFill>
                  <a:srgbClr val="336699"/>
                </a:solidFill>
                <a:ea typeface="+mn-ea"/>
                <a:cs typeface="+mn-cs"/>
              </a:rPr>
              <a:t>Katherine Carter, 4-H Agent Botetourt County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000" b="1" dirty="0" smtClean="0">
                <a:solidFill>
                  <a:srgbClr val="336699"/>
                </a:solidFill>
                <a:ea typeface="+mn-ea"/>
                <a:cs typeface="+mn-cs"/>
              </a:rPr>
              <a:t>and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sz="2000" b="1" dirty="0" smtClean="0">
                <a:solidFill>
                  <a:srgbClr val="336699"/>
                </a:solidFill>
                <a:ea typeface="+mn-ea"/>
                <a:cs typeface="+mn-cs"/>
              </a:rPr>
              <a:t>Joi Saville, Extension Associate, APSC, VA Tech</a:t>
            </a:r>
            <a:endParaRPr lang="en-US" sz="2000" b="1" dirty="0">
              <a:solidFill>
                <a:srgbClr val="336699"/>
              </a:solidFill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1733" y="1885542"/>
            <a:ext cx="646409" cy="6464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91" y="1858845"/>
            <a:ext cx="646409" cy="64640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351" y="5151856"/>
            <a:ext cx="1792791" cy="112307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0575" y="683664"/>
            <a:ext cx="76228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State 4-H/FFA Livestock Judging Contest</a:t>
            </a:r>
          </a:p>
          <a:p>
            <a:pPr algn="ctr"/>
            <a:r>
              <a:rPr lang="en-US" sz="2800" b="1" dirty="0" smtClean="0"/>
              <a:t>June 20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, 2018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8547" y="1996890"/>
            <a:ext cx="807577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4-H and FFA Events (Dual Entry </a:t>
            </a:r>
            <a:r>
              <a:rPr lang="en-US" sz="2000" dirty="0" smtClean="0"/>
              <a:t>Allowed)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All 4-H Contestants Compete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FFA Finalists Compete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Junior and Senior Divisions (Reasons for Both)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Individual and Team Awards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Top Two Senior 4-H Teams Advance to National Contests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Top Two FFA Teams Advance 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Held at VA Tech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Entry Fees</a:t>
            </a:r>
          </a:p>
          <a:p>
            <a:pPr lvl="3"/>
            <a:r>
              <a:rPr lang="en-US" sz="2000" dirty="0" smtClean="0"/>
              <a:t>**Entry Deadline June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(approximate)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64" y="4580545"/>
            <a:ext cx="2073570" cy="129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41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0575" y="683664"/>
            <a:ext cx="7622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State 4-H All Star Livestock Judging Team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01635" y="1996890"/>
            <a:ext cx="8075775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Top 10 Senior Individuals from the State 4-H Contest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Practice, Train, Compete during the Summer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Top Four Selected to Represent VA at National 4-H Contest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Excellent Opportunity for Further Advancement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Personal and Team Growth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64" y="4580545"/>
            <a:ext cx="2073570" cy="129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13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1671" y="683664"/>
            <a:ext cx="741775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 smtClean="0"/>
              <a:t>Virginia Lamb &amp; Goat Symposium</a:t>
            </a:r>
          </a:p>
          <a:p>
            <a:pPr algn="ctr"/>
            <a:r>
              <a:rPr lang="en-US" sz="2600" b="1" dirty="0" smtClean="0"/>
              <a:t>June 23</a:t>
            </a:r>
            <a:r>
              <a:rPr lang="en-US" sz="2600" b="1" baseline="30000" dirty="0" smtClean="0"/>
              <a:t>rd</a:t>
            </a:r>
            <a:r>
              <a:rPr lang="en-US" sz="2600" b="1" dirty="0" smtClean="0"/>
              <a:t>, 2018</a:t>
            </a:r>
            <a:endParaRPr lang="en-US" sz="2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82766" y="2144994"/>
            <a:ext cx="717846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Educational and Exhibition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State Fair Model Skill-a-Thon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Showmanship and Confirmation Classes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Market Lamb and Market Goat Classes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Commercial Doe and Commercial Ewe Classes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Virginia </a:t>
            </a:r>
            <a:r>
              <a:rPr lang="en-US" dirty="0" err="1" smtClean="0"/>
              <a:t>ShowMasters</a:t>
            </a:r>
            <a:r>
              <a:rPr lang="en-US" dirty="0" smtClean="0"/>
              <a:t> Circuit Qualifying Event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Overall Shepherd Awards recognize success in and out of the 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Held at VA Tech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Open to Exhibitors of Sheep and Goats Statewide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Entry Fees</a:t>
            </a:r>
          </a:p>
          <a:p>
            <a:pPr lvl="2"/>
            <a:r>
              <a:rPr lang="en-US" dirty="0" smtClean="0"/>
              <a:t>**Entry Deadline  June 10</a:t>
            </a:r>
            <a:r>
              <a:rPr lang="en-US" baseline="30000" dirty="0" smtClean="0"/>
              <a:t>th</a:t>
            </a:r>
            <a:r>
              <a:rPr lang="en-US" dirty="0" smtClean="0"/>
              <a:t> (Approximate)</a:t>
            </a:r>
          </a:p>
          <a:p>
            <a:pPr lvl="2"/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7780" y="636039"/>
            <a:ext cx="1428750" cy="1238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47" y="683664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6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0575" y="683664"/>
            <a:ext cx="76228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Virginia Tech Livestock Judging Camp</a:t>
            </a:r>
          </a:p>
          <a:p>
            <a:pPr algn="ctr"/>
            <a:r>
              <a:rPr lang="en-US" sz="2800" b="1" dirty="0" smtClean="0"/>
              <a:t>July 16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– 18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, 2018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8547" y="1996890"/>
            <a:ext cx="80757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Overnight, residence camp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4-H/FFA Youth Eligible, Open to All Ages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Live Class Evaluation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Oral Reasons Format and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All Levels of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Held at VA Tech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Final Day Competition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Registration Fee Applies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044" y="4948014"/>
            <a:ext cx="2073570" cy="129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06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0575" y="683664"/>
            <a:ext cx="7622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Area Youth Livestock Shows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8732" y="1594554"/>
            <a:ext cx="807577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Multi-County Specific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Species shown varies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Typically Spring Shows</a:t>
            </a:r>
          </a:p>
          <a:p>
            <a:endParaRPr lang="en-US" sz="2000" dirty="0" smtClean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Bristol Steer and Heifer Show – Early May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Central Virginia Youth Livestock Show – Early May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Chesapeake Area Livestock Show – Mid May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Fredericksburg Area Livestock Show – Mid May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Glenwood Park Livestock Expo – Early April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/>
              <a:t>Piedmont Area Jr Livestock Show – Late May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Roanoke Area Jr Livestock Show – Early June</a:t>
            </a:r>
          </a:p>
          <a:p>
            <a:endParaRPr lang="en-US" sz="2000" dirty="0"/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64" y="4580545"/>
            <a:ext cx="2073570" cy="129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604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89" y="0"/>
            <a:ext cx="1334441" cy="13344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10712" y="229695"/>
            <a:ext cx="5733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2018 State Fair of Virginia </a:t>
            </a:r>
          </a:p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Youth Livestock Shows</a:t>
            </a:r>
          </a:p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October 5</a:t>
            </a:r>
            <a:r>
              <a:rPr lang="en-US" sz="2400" baseline="30000" dirty="0" smtClean="0">
                <a:latin typeface="Arial Black" panose="020B0A04020102020204" pitchFamily="34" charset="0"/>
              </a:rPr>
              <a:t>th</a:t>
            </a:r>
            <a:r>
              <a:rPr lang="en-US" sz="2400" dirty="0" smtClean="0">
                <a:latin typeface="Arial Black" panose="020B0A04020102020204" pitchFamily="34" charset="0"/>
              </a:rPr>
              <a:t> – 7</a:t>
            </a:r>
            <a:r>
              <a:rPr lang="en-US" sz="2400" baseline="30000" dirty="0" smtClean="0">
                <a:latin typeface="Arial Black" panose="020B0A04020102020204" pitchFamily="34" charset="0"/>
              </a:rPr>
              <a:t>th</a:t>
            </a:r>
            <a:r>
              <a:rPr lang="en-US" sz="2400" dirty="0" smtClean="0">
                <a:latin typeface="Arial Black" panose="020B0A04020102020204" pitchFamily="34" charset="0"/>
              </a:rPr>
              <a:t>,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796" y="829859"/>
            <a:ext cx="1697736" cy="9464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4489" y="2139696"/>
            <a:ext cx="827546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Confirmation Classes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Sheep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Goats - Meat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Cattle - Beef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Hogs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4489" y="3785616"/>
            <a:ext cx="83394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Showmanship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Species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Novice, Junior, Intermediate, Senior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84489" y="5038344"/>
            <a:ext cx="83394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Skill-A-Thon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All Species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Junior, Intermediate, Senior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37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89" y="0"/>
            <a:ext cx="1334441" cy="13344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10712" y="229695"/>
            <a:ext cx="5733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2018 State Fair of Virginia </a:t>
            </a:r>
          </a:p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Youth Livestock Shows</a:t>
            </a:r>
          </a:p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October 5</a:t>
            </a:r>
            <a:r>
              <a:rPr lang="en-US" sz="2400" baseline="30000" dirty="0" smtClean="0">
                <a:latin typeface="Arial Black" panose="020B0A04020102020204" pitchFamily="34" charset="0"/>
              </a:rPr>
              <a:t>th</a:t>
            </a:r>
            <a:r>
              <a:rPr lang="en-US" sz="2400" dirty="0" smtClean="0">
                <a:latin typeface="Arial Black" panose="020B0A04020102020204" pitchFamily="34" charset="0"/>
              </a:rPr>
              <a:t> – 7</a:t>
            </a:r>
            <a:r>
              <a:rPr lang="en-US" sz="2400" baseline="30000" dirty="0" smtClean="0">
                <a:latin typeface="Arial Black" panose="020B0A04020102020204" pitchFamily="34" charset="0"/>
              </a:rPr>
              <a:t>th</a:t>
            </a:r>
            <a:r>
              <a:rPr lang="en-US" sz="2400" dirty="0" smtClean="0">
                <a:latin typeface="Arial Black" panose="020B0A04020102020204" pitchFamily="34" charset="0"/>
              </a:rPr>
              <a:t>,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796" y="829859"/>
            <a:ext cx="1697736" cy="9464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4489" y="2139696"/>
            <a:ext cx="827546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Nomination Process – What, When, and Where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Market Lambs, Commercial Ewes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Market Goats, Commercial Does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Market Steers/Heifers, Commercial/Crossbred Heifers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Market Hogs, Commercial Gilts, Purebred Gilts – ALL SWINE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June 15</a:t>
            </a:r>
            <a:r>
              <a:rPr lang="en-US" baseline="30000" dirty="0" smtClean="0"/>
              <a:t>th</a:t>
            </a:r>
            <a:r>
              <a:rPr lang="en-US" dirty="0" smtClean="0"/>
              <a:t> – June 30</a:t>
            </a:r>
            <a:r>
              <a:rPr lang="en-US" baseline="30000" dirty="0" smtClean="0"/>
              <a:t>th</a:t>
            </a:r>
            <a:r>
              <a:rPr lang="en-US" dirty="0" smtClean="0"/>
              <a:t> (Approximate) for Sheep, Goats, Cattle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Prior to August 1</a:t>
            </a:r>
            <a:r>
              <a:rPr lang="en-US" baseline="30000" dirty="0" smtClean="0"/>
              <a:t>st</a:t>
            </a:r>
            <a:r>
              <a:rPr lang="en-US" dirty="0" smtClean="0"/>
              <a:t> for Swine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Statewide Nomination Sites for Sheep, Goats, and Cattle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On Farm, Self Nomination for all Swine</a:t>
            </a:r>
          </a:p>
          <a:p>
            <a:pPr lvl="2"/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734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89" y="0"/>
            <a:ext cx="1334441" cy="13344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410712" y="229695"/>
            <a:ext cx="5733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2018 State Fair of Virginia </a:t>
            </a:r>
          </a:p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Youth Livestock Shows</a:t>
            </a:r>
          </a:p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October 5</a:t>
            </a:r>
            <a:r>
              <a:rPr lang="en-US" sz="2400" baseline="30000" dirty="0" smtClean="0">
                <a:latin typeface="Arial Black" panose="020B0A04020102020204" pitchFamily="34" charset="0"/>
              </a:rPr>
              <a:t>th</a:t>
            </a:r>
            <a:r>
              <a:rPr lang="en-US" sz="2400" dirty="0" smtClean="0">
                <a:latin typeface="Arial Black" panose="020B0A04020102020204" pitchFamily="34" charset="0"/>
              </a:rPr>
              <a:t> – 7</a:t>
            </a:r>
            <a:r>
              <a:rPr lang="en-US" sz="2400" baseline="30000" dirty="0" smtClean="0">
                <a:latin typeface="Arial Black" panose="020B0A04020102020204" pitchFamily="34" charset="0"/>
              </a:rPr>
              <a:t>th</a:t>
            </a:r>
            <a:r>
              <a:rPr lang="en-US" sz="2400" dirty="0" smtClean="0">
                <a:latin typeface="Arial Black" panose="020B0A04020102020204" pitchFamily="34" charset="0"/>
              </a:rPr>
              <a:t>, 2018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796" y="829859"/>
            <a:ext cx="1697736" cy="9464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4489" y="2139696"/>
            <a:ext cx="827546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Breeding Animal Shows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Purebred/Registered Ewes, Does, Gilts, Heifers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Registration Papers Required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Single Child Ownership – No family or joint ownership allowed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Scholarships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84489" y="4058907"/>
            <a:ext cx="80558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Market Animal Shows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Market Steers, Heifers, Hogs, Goats, Lambs – Shown by Weight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Scholarships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Sale of Champions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Sale for other market livestock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84489" y="2139696"/>
            <a:ext cx="827546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Breeding Animal Shows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Purebred/Registered Ewes, Does, Gilts, Heifers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Registration Papers Required – Shown by Age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Single Child Ownership – No family or joint ownership allowed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2"/>
            <a:r>
              <a:rPr lang="en-US" dirty="0" smtClean="0"/>
              <a:t>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77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89" y="0"/>
            <a:ext cx="1334441" cy="13344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796" y="829859"/>
            <a:ext cx="1697736" cy="9464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10712" y="229695"/>
            <a:ext cx="5733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2018 State Fair of Virginia </a:t>
            </a:r>
          </a:p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Youth Livestock Shows</a:t>
            </a:r>
          </a:p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October 5</a:t>
            </a:r>
            <a:r>
              <a:rPr lang="en-US" sz="2400" baseline="30000" dirty="0" smtClean="0">
                <a:latin typeface="Arial Black" panose="020B0A04020102020204" pitchFamily="34" charset="0"/>
              </a:rPr>
              <a:t>th</a:t>
            </a:r>
            <a:r>
              <a:rPr lang="en-US" sz="2400" dirty="0" smtClean="0">
                <a:latin typeface="Arial Black" panose="020B0A04020102020204" pitchFamily="34" charset="0"/>
              </a:rPr>
              <a:t> – 7</a:t>
            </a:r>
            <a:r>
              <a:rPr lang="en-US" sz="2400" baseline="30000" dirty="0" smtClean="0">
                <a:latin typeface="Arial Black" panose="020B0A04020102020204" pitchFamily="34" charset="0"/>
              </a:rPr>
              <a:t>th</a:t>
            </a:r>
            <a:r>
              <a:rPr lang="en-US" sz="2400" dirty="0" smtClean="0">
                <a:latin typeface="Arial Black" panose="020B0A04020102020204" pitchFamily="34" charset="0"/>
              </a:rPr>
              <a:t>, 2018</a:t>
            </a:r>
          </a:p>
        </p:txBody>
      </p:sp>
      <p:sp>
        <p:nvSpPr>
          <p:cNvPr id="6" name="Rectangle 5"/>
          <p:cNvSpPr/>
          <p:nvPr/>
        </p:nvSpPr>
        <p:spPr>
          <a:xfrm>
            <a:off x="594360" y="2413338"/>
            <a:ext cx="81655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Prospect Cattle Division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Shows for Steers and Heifers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Nomination is not required for animals born after January 1, 2018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Animals may be entered prior to purchase, but MUST be entered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Cattle must weigh less than 1000 pounds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Premiums, but NO SCHOLARSHIPS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62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89" y="0"/>
            <a:ext cx="1334441" cy="13344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796" y="829859"/>
            <a:ext cx="1697736" cy="9464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10712" y="229695"/>
            <a:ext cx="5733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2018 State Fair of Virginia </a:t>
            </a:r>
          </a:p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Youth Livestock Shows</a:t>
            </a:r>
          </a:p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October 5</a:t>
            </a:r>
            <a:r>
              <a:rPr lang="en-US" sz="2400" baseline="30000" dirty="0" smtClean="0">
                <a:latin typeface="Arial Black" panose="020B0A04020102020204" pitchFamily="34" charset="0"/>
              </a:rPr>
              <a:t>th</a:t>
            </a:r>
            <a:r>
              <a:rPr lang="en-US" sz="2400" dirty="0" smtClean="0">
                <a:latin typeface="Arial Black" panose="020B0A04020102020204" pitchFamily="34" charset="0"/>
              </a:rPr>
              <a:t> – 7</a:t>
            </a:r>
            <a:r>
              <a:rPr lang="en-US" sz="2400" baseline="30000" dirty="0" smtClean="0">
                <a:latin typeface="Arial Black" panose="020B0A04020102020204" pitchFamily="34" charset="0"/>
              </a:rPr>
              <a:t>th</a:t>
            </a:r>
            <a:r>
              <a:rPr lang="en-US" sz="2400" dirty="0" smtClean="0">
                <a:latin typeface="Arial Black" panose="020B0A04020102020204" pitchFamily="34" charset="0"/>
              </a:rPr>
              <a:t>, 2018</a:t>
            </a:r>
          </a:p>
        </p:txBody>
      </p:sp>
      <p:sp>
        <p:nvSpPr>
          <p:cNvPr id="6" name="Rectangle 5"/>
          <p:cNvSpPr/>
          <p:nvPr/>
        </p:nvSpPr>
        <p:spPr>
          <a:xfrm>
            <a:off x="292608" y="2303610"/>
            <a:ext cx="86410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Showmanship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Age Calculated as of 9/30/2018</a:t>
            </a: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Novice:  Showing at SFVA for the First Time, 12 years or under</a:t>
            </a: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Junior Division:  Youth 12 and under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Intermediate Division:  Youth ages 13 – 15 years</a:t>
            </a: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Senior Division:  Youth ages 16 and older</a:t>
            </a:r>
          </a:p>
          <a:p>
            <a:pPr lvl="2"/>
            <a:endParaRPr lang="en-US" sz="2400" dirty="0" smtClean="0"/>
          </a:p>
          <a:p>
            <a:pPr lvl="2" algn="ctr"/>
            <a:r>
              <a:rPr lang="en-US" sz="1600" b="1" dirty="0" smtClean="0"/>
              <a:t>**Age Breaks Also Apply to VA JR Beef Roundup and</a:t>
            </a:r>
          </a:p>
          <a:p>
            <a:pPr lvl="2" algn="ctr"/>
            <a:r>
              <a:rPr lang="en-US" sz="1600" b="1" dirty="0" smtClean="0"/>
              <a:t>VA Lamb &amp; Goat Symposium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203279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8385" y="246888"/>
            <a:ext cx="809286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State Sponsored/Supported Events</a:t>
            </a: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YMQA Update </a:t>
            </a:r>
            <a:endParaRPr lang="en-US" sz="2400" dirty="0" smtClean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Virginia 4-H Youth Livestock Website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Use of 4-H Online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FairEntry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Local Programming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Questions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2911" y="3922296"/>
            <a:ext cx="3810000" cy="21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80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89" y="0"/>
            <a:ext cx="1334441" cy="13344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796" y="829859"/>
            <a:ext cx="1697736" cy="9464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10712" y="229695"/>
            <a:ext cx="5733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2018 State Fair of Virginia </a:t>
            </a:r>
          </a:p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Youth Livestock Shows</a:t>
            </a:r>
          </a:p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October 5</a:t>
            </a:r>
            <a:r>
              <a:rPr lang="en-US" sz="2400" baseline="30000" dirty="0" smtClean="0">
                <a:latin typeface="Arial Black" panose="020B0A04020102020204" pitchFamily="34" charset="0"/>
              </a:rPr>
              <a:t>th</a:t>
            </a:r>
            <a:r>
              <a:rPr lang="en-US" sz="2400" dirty="0" smtClean="0">
                <a:latin typeface="Arial Black" panose="020B0A04020102020204" pitchFamily="34" charset="0"/>
              </a:rPr>
              <a:t> – 7</a:t>
            </a:r>
            <a:r>
              <a:rPr lang="en-US" sz="2400" baseline="30000" dirty="0" smtClean="0">
                <a:latin typeface="Arial Black" panose="020B0A04020102020204" pitchFamily="34" charset="0"/>
              </a:rPr>
              <a:t>th</a:t>
            </a:r>
            <a:r>
              <a:rPr lang="en-US" sz="2400" dirty="0" smtClean="0">
                <a:latin typeface="Arial Black" panose="020B0A04020102020204" pitchFamily="34" charset="0"/>
              </a:rPr>
              <a:t>, 2018</a:t>
            </a:r>
          </a:p>
        </p:txBody>
      </p:sp>
      <p:sp>
        <p:nvSpPr>
          <p:cNvPr id="6" name="Rectangle 5"/>
          <p:cNvSpPr/>
          <p:nvPr/>
        </p:nvSpPr>
        <p:spPr>
          <a:xfrm>
            <a:off x="292608" y="2303610"/>
            <a:ext cx="864108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Skill-A-Thon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Age Calculated as of 9/30/2018</a:t>
            </a: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Junior Division:  Youth 12 and under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Intermediate Division:  Youth ages 13 – 15 years</a:t>
            </a: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Senior Division:  Youth ages 16 and older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Automatically entered into the species divisions that correspond to the livestock they entered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May enter ONE additional Skill-A-Thon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Non-exhibitors may enter and participate</a:t>
            </a:r>
          </a:p>
          <a:p>
            <a:pPr marL="2171700" lvl="4" indent="-342900">
              <a:buFont typeface="Arial" panose="020B0604020202020204" pitchFamily="34" charset="0"/>
              <a:buChar char="•"/>
            </a:pPr>
            <a:r>
              <a:rPr lang="en-US" dirty="0" smtClean="0"/>
              <a:t>Must Select ONE Species</a:t>
            </a:r>
          </a:p>
        </p:txBody>
      </p:sp>
    </p:spTree>
    <p:extLst>
      <p:ext uri="{BB962C8B-B14F-4D97-AF65-F5344CB8AC3E}">
        <p14:creationId xmlns:p14="http://schemas.microsoft.com/office/powerpoint/2010/main" val="128266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89" y="0"/>
            <a:ext cx="1334441" cy="13344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796" y="829859"/>
            <a:ext cx="1697736" cy="9464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10712" y="229695"/>
            <a:ext cx="5733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2018 State Fair of Virginia </a:t>
            </a:r>
          </a:p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Youth Livestock Shows</a:t>
            </a:r>
          </a:p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October 5</a:t>
            </a:r>
            <a:r>
              <a:rPr lang="en-US" sz="2400" baseline="30000" dirty="0" smtClean="0">
                <a:latin typeface="Arial Black" panose="020B0A04020102020204" pitchFamily="34" charset="0"/>
              </a:rPr>
              <a:t>th</a:t>
            </a:r>
            <a:r>
              <a:rPr lang="en-US" sz="2400" dirty="0" smtClean="0">
                <a:latin typeface="Arial Black" panose="020B0A04020102020204" pitchFamily="34" charset="0"/>
              </a:rPr>
              <a:t> – 7</a:t>
            </a:r>
            <a:r>
              <a:rPr lang="en-US" sz="2400" baseline="30000" dirty="0" smtClean="0">
                <a:latin typeface="Arial Black" panose="020B0A04020102020204" pitchFamily="34" charset="0"/>
              </a:rPr>
              <a:t>th</a:t>
            </a:r>
            <a:r>
              <a:rPr lang="en-US" sz="2400" dirty="0" smtClean="0">
                <a:latin typeface="Arial Black" panose="020B0A04020102020204" pitchFamily="34" charset="0"/>
              </a:rPr>
              <a:t>, 2018</a:t>
            </a:r>
          </a:p>
        </p:txBody>
      </p:sp>
      <p:sp>
        <p:nvSpPr>
          <p:cNvPr id="6" name="Rectangle 5"/>
          <p:cNvSpPr/>
          <p:nvPr/>
        </p:nvSpPr>
        <p:spPr>
          <a:xfrm>
            <a:off x="292608" y="2303610"/>
            <a:ext cx="86410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Premier Exhibitor Awards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Junior Division:  Youth 12 and under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Intermediate Division:  Youth ages 13 – 15 years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Senior Division:  Youth ages 16 and older</a:t>
            </a:r>
          </a:p>
          <a:p>
            <a:pPr lvl="2"/>
            <a:endParaRPr lang="en-US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Compilation of Showmanship, Skill-A-Thon and Single Animal Placings (Must do all three to be eligible)</a:t>
            </a:r>
          </a:p>
          <a:p>
            <a:pPr lvl="2"/>
            <a:endParaRPr lang="en-US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Scholarships for the Top Three Individuals in each age group/species</a:t>
            </a:r>
          </a:p>
        </p:txBody>
      </p:sp>
    </p:spTree>
    <p:extLst>
      <p:ext uri="{BB962C8B-B14F-4D97-AF65-F5344CB8AC3E}">
        <p14:creationId xmlns:p14="http://schemas.microsoft.com/office/powerpoint/2010/main" val="75931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89" y="0"/>
            <a:ext cx="1334441" cy="133444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796" y="829859"/>
            <a:ext cx="1697736" cy="9464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10712" y="229695"/>
            <a:ext cx="5733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2018 State Fair of Virginia </a:t>
            </a:r>
          </a:p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Youth Livestock Shows</a:t>
            </a:r>
          </a:p>
          <a:p>
            <a:pPr algn="ctr"/>
            <a:r>
              <a:rPr lang="en-US" sz="2400" dirty="0" smtClean="0">
                <a:latin typeface="Arial Black" panose="020B0A04020102020204" pitchFamily="34" charset="0"/>
              </a:rPr>
              <a:t>October 5</a:t>
            </a:r>
            <a:r>
              <a:rPr lang="en-US" sz="2400" baseline="30000" dirty="0" smtClean="0">
                <a:latin typeface="Arial Black" panose="020B0A04020102020204" pitchFamily="34" charset="0"/>
              </a:rPr>
              <a:t>th</a:t>
            </a:r>
            <a:r>
              <a:rPr lang="en-US" sz="2400" dirty="0" smtClean="0">
                <a:latin typeface="Arial Black" panose="020B0A04020102020204" pitchFamily="34" charset="0"/>
              </a:rPr>
              <a:t> – 7</a:t>
            </a:r>
            <a:r>
              <a:rPr lang="en-US" sz="2400" baseline="30000" dirty="0" smtClean="0">
                <a:latin typeface="Arial Black" panose="020B0A04020102020204" pitchFamily="34" charset="0"/>
              </a:rPr>
              <a:t>th</a:t>
            </a:r>
            <a:r>
              <a:rPr lang="en-US" sz="2400" dirty="0" smtClean="0">
                <a:latin typeface="Arial Black" panose="020B0A04020102020204" pitchFamily="34" charset="0"/>
              </a:rPr>
              <a:t>, 2018</a:t>
            </a:r>
          </a:p>
        </p:txBody>
      </p:sp>
      <p:sp>
        <p:nvSpPr>
          <p:cNvPr id="6" name="Rectangle 5"/>
          <p:cNvSpPr/>
          <p:nvPr/>
        </p:nvSpPr>
        <p:spPr>
          <a:xfrm>
            <a:off x="292608" y="2303610"/>
            <a:ext cx="86410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Additional State Fair Information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Per Head Entry Fee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Entry Deadline is August 15th</a:t>
            </a:r>
            <a:endParaRPr lang="en-US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FairEntry System is utilized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Limited number of exhibitor passes provided</a:t>
            </a:r>
          </a:p>
          <a:p>
            <a:pPr lvl="2"/>
            <a:endParaRPr lang="en-US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Annual YMQA Certification is Required for each Exhibitor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8823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92" y="1417320"/>
            <a:ext cx="7620000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05840" y="402336"/>
            <a:ext cx="70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Arial Black" panose="020B0A04020102020204" pitchFamily="34" charset="0"/>
              </a:rPr>
              <a:t>2017 SFVA Exhibitors by County</a:t>
            </a:r>
            <a:endParaRPr lang="en-US" sz="2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28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0575" y="683664"/>
            <a:ext cx="7622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YMQA Update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8732" y="1594554"/>
            <a:ext cx="807577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Previous Program Developed in 2013/14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Trainer Certifications Expired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YPQA officially ending 12/31/2017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Drawbacks of Former YMQA Program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One Size Fits All 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Not Species Specific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Heavy Pork/Swine Influence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Quickly Lost its “Hands-On” Design</a:t>
            </a:r>
          </a:p>
          <a:p>
            <a:pPr marL="2571750" lvl="5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Difficult to manage</a:t>
            </a:r>
          </a:p>
          <a:p>
            <a:pPr marL="3486150" lvl="7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Test Outs</a:t>
            </a:r>
          </a:p>
          <a:p>
            <a:pPr marL="3486150" lvl="7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Three Year Certifications</a:t>
            </a:r>
          </a:p>
          <a:p>
            <a:pPr marL="3486150" lvl="7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Repetitive</a:t>
            </a:r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64" y="4580545"/>
            <a:ext cx="2073570" cy="129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9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0575" y="683664"/>
            <a:ext cx="7622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YMQA Update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8732" y="1594554"/>
            <a:ext cx="80757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Positives of Former YMQA Program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Good Place to Start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Introduced the Concept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Easy to Deliver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Identified What Works and What Doesn’t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2017 – Certified 894 youth by 41 Trainers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64" y="4580545"/>
            <a:ext cx="2073570" cy="129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991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0575" y="683664"/>
            <a:ext cx="7622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YMQA – Survey Results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8732" y="1594554"/>
            <a:ext cx="80757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Surveyed Participants &amp; Trainers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Needs to Be More Hands On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Needs to Be Age Appropriate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Should Provide Long Term Certification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Requested more Species Specific Curriculum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Should Include More Species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64" y="4580545"/>
            <a:ext cx="2073570" cy="129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94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0575" y="683664"/>
            <a:ext cx="7622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The Future of VA’s YMQA Program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88732" y="1594554"/>
            <a:ext cx="8075775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What’s Next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New Program/Curriculum Identified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Delivery Logistics - Pending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Approval and Adoption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Trainer Certification Details – Mid January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Required for ALL 2018 SFVA Youth Livestock Participants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3-5 year goal:  All 4-H/FFA Youth Livestock Project members certified</a:t>
            </a:r>
          </a:p>
          <a:p>
            <a:pPr lvl="4"/>
            <a:endParaRPr lang="en-US" sz="2000" dirty="0" smtClean="0"/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64" y="4580545"/>
            <a:ext cx="2073570" cy="129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084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0575" y="683664"/>
            <a:ext cx="7622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Information and Resources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4298" y="4885771"/>
            <a:ext cx="2369126" cy="148410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68634" y="1704109"/>
            <a:ext cx="450322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3"/>
              </a:rPr>
              <a:t>https://ext.vt.edu/4h-youth/youth-livestock.html</a:t>
            </a:r>
            <a:endParaRPr lang="en-US" dirty="0" smtClean="0"/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Youth Livestock Listserv – Joi Saville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hlinkClick r:id="rId4"/>
              </a:rPr>
              <a:t>jdyer@vt.edu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Dr. Scott Greiner – </a:t>
            </a:r>
            <a:r>
              <a:rPr lang="en-US" dirty="0" smtClean="0">
                <a:hlinkClick r:id="rId5"/>
              </a:rPr>
              <a:t>sgreiner@vt.edu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Shows/Competitive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Dr. Bain Wilson – </a:t>
            </a:r>
            <a:r>
              <a:rPr lang="en-US" dirty="0" smtClean="0">
                <a:hlinkClick r:id="rId6"/>
              </a:rPr>
              <a:t>tbwilson@vt.edu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Judging/Educational Events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57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2866" y="683664"/>
            <a:ext cx="7622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VA Youth Livestock and 4-H Online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542" y="1206884"/>
            <a:ext cx="2838448" cy="8515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54018" y="2240973"/>
            <a:ext cx="738589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Enrollment Verification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State Stockmen’s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State Livestock Judging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Birthdate Validation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State Stockmen’s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State Livestock Judging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Integration with FairEntry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VA Jr. Beef Roundup – 2018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VA Lamb &amp; Goat Symposium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State Fair of Virginia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8600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1671" y="683664"/>
            <a:ext cx="74177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VT Block and Bridle Contest Weekend</a:t>
            </a:r>
          </a:p>
          <a:p>
            <a:pPr algn="ctr"/>
            <a:r>
              <a:rPr lang="en-US" sz="2800" b="1" dirty="0" smtClean="0"/>
              <a:t>February 23 – 24, 2018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82766" y="2144994"/>
            <a:ext cx="71784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4-H and FFA Events (Dual Entry Not Allowed, except for Meats)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Junior Stockmen’s (Junior and Senior Divisions)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Livestock Judging (Jr./Sr. Regular and Jr./Sr. Advanced Divisions)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Meats Evaluation (Junior and Senior Divisions)</a:t>
            </a:r>
          </a:p>
          <a:p>
            <a:pPr marL="1200150" lvl="2" indent="-285750">
              <a:buFont typeface="Wingdings" panose="05000000000000000000" pitchFamily="2" charset="2"/>
              <a:buChar char="v"/>
            </a:pPr>
            <a:r>
              <a:rPr lang="en-US" dirty="0" smtClean="0"/>
              <a:t>State Contest for Both 4-H and FFA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82766" y="3622322"/>
            <a:ext cx="717846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Student Led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Two Day Event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Held at VA Tech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Multiple Competitive Opportunities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Excellent Starter Event – Large Event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Entry Fees 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**Entry Deadline February 5</a:t>
            </a:r>
            <a:r>
              <a:rPr lang="en-US" baseline="30000" dirty="0" smtClean="0"/>
              <a:t>th</a:t>
            </a:r>
            <a:r>
              <a:rPr lang="en-US" dirty="0" smtClean="0"/>
              <a:t> (approximate)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68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2866" y="683664"/>
            <a:ext cx="7622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VA Youth Livestock and 4-H Online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542" y="1206884"/>
            <a:ext cx="2838448" cy="8515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2866" y="2119973"/>
            <a:ext cx="73858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How Can Agents Help?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Double Check Data Accuracy</a:t>
            </a:r>
          </a:p>
          <a:p>
            <a:pPr marL="2171700" lvl="4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+mn-lt"/>
              </a:rPr>
              <a:t>Birthdates</a:t>
            </a:r>
          </a:p>
          <a:p>
            <a:pPr marL="2171700" lvl="4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+mn-lt"/>
              </a:rPr>
              <a:t>Addresses</a:t>
            </a:r>
          </a:p>
          <a:p>
            <a:pPr marL="2171700" lvl="4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+mn-lt"/>
              </a:rPr>
              <a:t>Names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32865" y="4120520"/>
            <a:ext cx="73858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Future Uses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+mn-lt"/>
              </a:rPr>
              <a:t>Event Entry/Registration</a:t>
            </a:r>
          </a:p>
          <a:p>
            <a:pPr marL="2171700" lvl="4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+mn-lt"/>
              </a:rPr>
              <a:t>Contests</a:t>
            </a:r>
          </a:p>
          <a:p>
            <a:pPr marL="2171700" lvl="4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+mn-lt"/>
              </a:rPr>
              <a:t>Clinics</a:t>
            </a:r>
          </a:p>
          <a:p>
            <a:pPr marL="2171700" lvl="4" indent="-342900">
              <a:buFont typeface="Wingdings" panose="05000000000000000000" pitchFamily="2" charset="2"/>
              <a:buChar char="v"/>
            </a:pPr>
            <a:r>
              <a:rPr lang="en-US" sz="2400" dirty="0" smtClean="0">
                <a:latin typeface="+mn-lt"/>
              </a:rPr>
              <a:t>Events</a:t>
            </a:r>
          </a:p>
        </p:txBody>
      </p:sp>
    </p:spTree>
    <p:extLst>
      <p:ext uri="{BB962C8B-B14F-4D97-AF65-F5344CB8AC3E}">
        <p14:creationId xmlns:p14="http://schemas.microsoft.com/office/powerpoint/2010/main" val="7661245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2866" y="683664"/>
            <a:ext cx="7622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VA Youth Livestock and FairEntry.com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100" y="1760778"/>
            <a:ext cx="4445000" cy="11077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3644900"/>
            <a:ext cx="8166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Fair Management and Registration Software Integrated with 4-Honline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537037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2866" y="683664"/>
            <a:ext cx="7622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VA Youth Livestock and FairEntry.com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1790" y="1328978"/>
            <a:ext cx="4445000" cy="11077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2866" y="2743200"/>
            <a:ext cx="81661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Online Entry System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Integration with 4-HOnline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Verifies Enrollment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Provides Exhibitor Information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Total Show Management Program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Show Check-In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Class Breaks/Entry Manipulation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Results and Premium Calculations</a:t>
            </a:r>
          </a:p>
        </p:txBody>
      </p:sp>
    </p:spTree>
    <p:extLst>
      <p:ext uri="{BB962C8B-B14F-4D97-AF65-F5344CB8AC3E}">
        <p14:creationId xmlns:p14="http://schemas.microsoft.com/office/powerpoint/2010/main" val="26090362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2866" y="683664"/>
            <a:ext cx="7622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VA Youth Livestock and FairEntry.com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8100" y="1760778"/>
            <a:ext cx="4445000" cy="11077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3644900"/>
            <a:ext cx="8166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hlinkClick r:id="rId3"/>
              </a:rPr>
              <a:t>https://fairentry.com/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49179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0575" y="683664"/>
            <a:ext cx="76228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Local Programming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860" y="3273769"/>
            <a:ext cx="3741764" cy="23439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6100" y="1704109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Judges List – Names, Contact Info, Species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State Fair Ear Tags – County Fair Id – For Purchase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Calendar of Events – List your events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2844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0575" y="683664"/>
            <a:ext cx="76228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Virginia Beef Expo/VA Junior Beef Roundup</a:t>
            </a:r>
          </a:p>
          <a:p>
            <a:pPr algn="ctr"/>
            <a:r>
              <a:rPr lang="en-US" sz="2800" b="1" dirty="0" smtClean="0"/>
              <a:t>April 19 – 22, 2018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87110" y="2435551"/>
            <a:ext cx="807577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Youth Livestock Events (Educational/Exhibition)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Purebred and Commercial Cattle Sales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Extensive Vendor Section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600" dirty="0" smtClean="0"/>
              <a:t>Rockingham County Fairgrounds, Harrisonburg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738" y="4230169"/>
            <a:ext cx="2326697" cy="164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67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1671" y="683664"/>
            <a:ext cx="74177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State 4-H/FFA Stockmen’s Contest</a:t>
            </a:r>
          </a:p>
          <a:p>
            <a:pPr algn="ctr"/>
            <a:r>
              <a:rPr lang="en-US" sz="2800" b="1" dirty="0" smtClean="0"/>
              <a:t>Friday, April 20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, 2018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82766" y="2144994"/>
            <a:ext cx="71784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4-H and FFA Event – Not Separate Divisions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Junior Stockmen’s (Junior and Senior Divisions)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Individual and Team Awards</a:t>
            </a:r>
          </a:p>
          <a:p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3574" y="3259673"/>
            <a:ext cx="771685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Winning Senior Team (</a:t>
            </a:r>
            <a:r>
              <a:rPr lang="en-US" u="sng" dirty="0" smtClean="0"/>
              <a:t>competing as a 4-H Team</a:t>
            </a:r>
            <a:r>
              <a:rPr lang="en-US" dirty="0" smtClean="0"/>
              <a:t>) Advances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 smtClean="0"/>
              <a:t>National 4-H Livestock Skill-a-thon Contest, Louisville</a:t>
            </a:r>
          </a:p>
          <a:p>
            <a:pPr marL="2114550" lvl="4" indent="-285750">
              <a:buFont typeface="Arial" panose="020B0604020202020204" pitchFamily="34" charset="0"/>
              <a:buChar char="•"/>
            </a:pPr>
            <a:r>
              <a:rPr lang="en-US" dirty="0" smtClean="0"/>
              <a:t>November, 2018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Held in conjunction with VA Beef Expo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Harrisonburg, VA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Entry Fees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**Entry Deadline April 1</a:t>
            </a:r>
            <a:r>
              <a:rPr lang="en-US" baseline="30000" dirty="0" smtClean="0"/>
              <a:t>st</a:t>
            </a:r>
            <a:r>
              <a:rPr lang="en-US" dirty="0" smtClean="0"/>
              <a:t> (approximate)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87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1671" y="683664"/>
            <a:ext cx="74177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State Youth Cattle Working Contest</a:t>
            </a:r>
          </a:p>
          <a:p>
            <a:pPr algn="ctr"/>
            <a:r>
              <a:rPr lang="en-US" sz="2800" b="1" dirty="0" smtClean="0"/>
              <a:t>Saturday, April 21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, 2018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82766" y="2144994"/>
            <a:ext cx="71784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4-H and FFA Event – Not Separate Divisions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Top Teams from Five Regional Contests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Top 10 Teams Compete</a:t>
            </a:r>
          </a:p>
          <a:p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Held in conjunction with VA Beef Expo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Harrisonburg, VA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Entry Fees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82766" y="4458043"/>
            <a:ext cx="77168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5 Regional Contests held late March to Early April (Dates TBD)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Top 2 teams from each regional event advances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Requires BQA Certification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17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0575" y="683664"/>
            <a:ext cx="76228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Virginia Junior Beef Roundup</a:t>
            </a:r>
          </a:p>
          <a:p>
            <a:pPr algn="ctr"/>
            <a:r>
              <a:rPr lang="en-US" sz="2800" b="1" dirty="0" smtClean="0"/>
              <a:t>April 20 – 22, 2018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8547" y="1937069"/>
            <a:ext cx="8075775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Junior Beef Cattle Show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4-H/FFA Youth Eligible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Showmanship and Confirmation Classes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Breed Specific Show for Heifers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Commercial/Crossbred Heifer Show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Steer Show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Team Sales and Fitting Contests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Food Challenge Contest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Rockingham County Fairgrounds, Harrisonburg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Entry Fees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Entry Deadline – March 15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4579" y="4683097"/>
            <a:ext cx="2326697" cy="1640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80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1671" y="683664"/>
            <a:ext cx="74177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Youth Poultry Convention</a:t>
            </a:r>
          </a:p>
          <a:p>
            <a:pPr algn="ctr"/>
            <a:r>
              <a:rPr lang="en-US" sz="2800" b="1" dirty="0" smtClean="0"/>
              <a:t>April 27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, 2018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82766" y="2144994"/>
            <a:ext cx="717846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4-H and FFA Event – Dual Entry Not Allowed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Poultry Evaluation Competitions (Junior and Senior Divisions)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Individual and Team Awards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Educational Workshops in the afternoon</a:t>
            </a:r>
          </a:p>
          <a:p>
            <a:endParaRPr lang="en-US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Rockingham County Fairgrounds - Harrisonburg</a:t>
            </a:r>
            <a:r>
              <a:rPr lang="en-US" dirty="0"/>
              <a:t>, VA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Entry Fees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12747" y="4458043"/>
            <a:ext cx="82637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Winning Senior Teams from both 4-H and FFA Advance to National Contests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lvl="2"/>
            <a:r>
              <a:rPr lang="en-US" dirty="0" smtClean="0"/>
              <a:t>          **Entry Deadline – March 31</a:t>
            </a:r>
            <a:r>
              <a:rPr lang="en-US" baseline="30000" dirty="0" smtClean="0"/>
              <a:t>st</a:t>
            </a:r>
            <a:r>
              <a:rPr lang="en-US" dirty="0" smtClean="0"/>
              <a:t> (approximate)</a:t>
            </a:r>
          </a:p>
          <a:p>
            <a:pPr lvl="2" algn="ctr"/>
            <a:r>
              <a:rPr lang="en-US" b="1" dirty="0" smtClean="0"/>
              <a:t>HOSTED BY VIRGINIA POULTRY FEDERATION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310" y="503970"/>
            <a:ext cx="1342669" cy="179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7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0575" y="683664"/>
            <a:ext cx="762284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Virginia Tech Livestock Judging Clinic</a:t>
            </a:r>
          </a:p>
          <a:p>
            <a:pPr algn="ctr"/>
            <a:r>
              <a:rPr lang="en-US" sz="2800" b="1" dirty="0" smtClean="0"/>
              <a:t>April 28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, 2018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78547" y="1996890"/>
            <a:ext cx="807577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One Day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4-H/FFA Youth Eligible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Live Class Evaluation</a:t>
            </a: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Oral Reasons Format and Practice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All Levels of Experience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Held at VA Tech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State Contest Warm-Up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Entry Fees Apply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044" y="4948014"/>
            <a:ext cx="2073570" cy="129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76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CE-177">
  <a:themeElements>
    <a:clrScheme name="University Colors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A88719"/>
      </a:accent1>
      <a:accent2>
        <a:srgbClr val="A0BF7E"/>
      </a:accent2>
      <a:accent3>
        <a:srgbClr val="60999A"/>
      </a:accent3>
      <a:accent4>
        <a:srgbClr val="2E526B"/>
      </a:accent4>
      <a:accent5>
        <a:srgbClr val="70183C"/>
      </a:accent5>
      <a:accent6>
        <a:srgbClr val="DC5B2B"/>
      </a:accent6>
      <a:hlink>
        <a:srgbClr val="8C8E8E"/>
      </a:hlink>
      <a:folHlink>
        <a:srgbClr val="1B276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VCE-177</Template>
  <TotalTime>389</TotalTime>
  <Words>1620</Words>
  <Application>Microsoft Office PowerPoint</Application>
  <PresentationFormat>On-screen Show (4:3)</PresentationFormat>
  <Paragraphs>370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ＭＳ Ｐゴシック</vt:lpstr>
      <vt:lpstr>Arial</vt:lpstr>
      <vt:lpstr>Arial Black</vt:lpstr>
      <vt:lpstr>Wingdings</vt:lpstr>
      <vt:lpstr>VCE-177</vt:lpstr>
      <vt:lpstr>VIRGINIA 4-H LIVESTOCK PROGRAMS &amp; OPPORTUNITIES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Microsoft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VIRGINIA 4-H LIVESTOCK PROGRAMS &amp; OPPORTUNITIES</dc:title>
  <dc:subject/>
  <dc:creator>Carter, Katherine</dc:creator>
  <cp:keywords/>
  <dc:description/>
  <cp:lastModifiedBy>Joi Saville</cp:lastModifiedBy>
  <cp:revision>38</cp:revision>
  <cp:lastPrinted>2017-11-01T19:06:30Z</cp:lastPrinted>
  <dcterms:created xsi:type="dcterms:W3CDTF">2017-10-31T18:31:45Z</dcterms:created>
  <dcterms:modified xsi:type="dcterms:W3CDTF">2017-11-08T18:05:05Z</dcterms:modified>
  <cp:category/>
</cp:coreProperties>
</file>