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82" r:id="rId4"/>
    <p:sldId id="283" r:id="rId5"/>
    <p:sldId id="275" r:id="rId6"/>
    <p:sldId id="270" r:id="rId7"/>
    <p:sldId id="287" r:id="rId8"/>
    <p:sldId id="288" r:id="rId9"/>
    <p:sldId id="271" r:id="rId10"/>
    <p:sldId id="284" r:id="rId11"/>
    <p:sldId id="285" r:id="rId12"/>
    <p:sldId id="286" r:id="rId13"/>
    <p:sldId id="280" r:id="rId14"/>
    <p:sldId id="289" r:id="rId15"/>
    <p:sldId id="272" r:id="rId16"/>
    <p:sldId id="273" r:id="rId17"/>
    <p:sldId id="281" r:id="rId18"/>
    <p:sldId id="274"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43" autoAdjust="0"/>
  </p:normalViewPr>
  <p:slideViewPr>
    <p:cSldViewPr snapToGrid="0">
      <p:cViewPr varScale="1">
        <p:scale>
          <a:sx n="83" d="100"/>
          <a:sy n="83"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F6E8E-ABD2-43E9-990C-555211ED8424}"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41ADD-552C-4433-9F89-A633FFA7DF8E}" type="slidenum">
              <a:rPr lang="en-US" smtClean="0"/>
              <a:t>‹#›</a:t>
            </a:fld>
            <a:endParaRPr lang="en-US"/>
          </a:p>
        </p:txBody>
      </p:sp>
    </p:spTree>
    <p:extLst>
      <p:ext uri="{BB962C8B-B14F-4D97-AF65-F5344CB8AC3E}">
        <p14:creationId xmlns:p14="http://schemas.microsoft.com/office/powerpoint/2010/main" val="331378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900650-DC0D-4C0C-A7B0-20F1A921F1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35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00650-DC0D-4C0C-A7B0-20F1A921F1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73242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00650-DC0D-4C0C-A7B0-20F1A921F1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357726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900650-DC0D-4C0C-A7B0-20F1A921F1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405868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900650-DC0D-4C0C-A7B0-20F1A921F1DD}"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1BA5-BAE4-45B7-B8BD-B0F77E0C56E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0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900650-DC0D-4C0C-A7B0-20F1A921F1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128447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900650-DC0D-4C0C-A7B0-20F1A921F1DD}"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96966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900650-DC0D-4C0C-A7B0-20F1A921F1DD}"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98565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900650-DC0D-4C0C-A7B0-20F1A921F1DD}" type="datetimeFigureOut">
              <a:rPr lang="en-US" smtClean="0"/>
              <a:t>9/1/2020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101044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900650-DC0D-4C0C-A7B0-20F1A921F1DD}" type="datetimeFigureOut">
              <a:rPr lang="en-US" smtClean="0"/>
              <a:t>9/1/2020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9F1BA5-BAE4-45B7-B8BD-B0F77E0C56E3}" type="slidenum">
              <a:rPr lang="en-US" smtClean="0"/>
              <a:t>‹#›</a:t>
            </a:fld>
            <a:endParaRPr lang="en-US"/>
          </a:p>
        </p:txBody>
      </p:sp>
    </p:spTree>
    <p:extLst>
      <p:ext uri="{BB962C8B-B14F-4D97-AF65-F5344CB8AC3E}">
        <p14:creationId xmlns:p14="http://schemas.microsoft.com/office/powerpoint/2010/main" val="115773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900650-DC0D-4C0C-A7B0-20F1A921F1DD}"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1BA5-BAE4-45B7-B8BD-B0F77E0C56E3}" type="slidenum">
              <a:rPr lang="en-US" smtClean="0"/>
              <a:t>‹#›</a:t>
            </a:fld>
            <a:endParaRPr lang="en-US"/>
          </a:p>
        </p:txBody>
      </p:sp>
    </p:spTree>
    <p:extLst>
      <p:ext uri="{BB962C8B-B14F-4D97-AF65-F5344CB8AC3E}">
        <p14:creationId xmlns:p14="http://schemas.microsoft.com/office/powerpoint/2010/main" val="4410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900650-DC0D-4C0C-A7B0-20F1A921F1DD}" type="datetimeFigureOut">
              <a:rPr lang="en-US" smtClean="0"/>
              <a:t>9/1/2020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9F1BA5-BAE4-45B7-B8BD-B0F77E0C56E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461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atc.org/wp-content/uploads/2020/01/The-Economic-and-Fiscal-Impacts-of-Agritourism-In-Virgini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eather.wheeler@vdacs.virginia.gov"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irginia.gov/coronavi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ernor.virginia.gov/media/governorvirginiagov/governor-of-virginia/pdf/Forward-Virginia-Phase-Three-Guidelin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ernor.virginia.gov/media/governorvirginiagov/governor-of-virginia/pdf/Forward-Virginia-Phase-Three-Guideline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ernor.virginia.gov/media/governorvirginiagov/governor-of-virginia/pdf/Forward-Virginia-Phase-Three-Guidelin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ernor.virginia.gov/media/governorvirginiagov/governor-of-virginia/pdf/Forward-Virginia-Phase-Three-Guideline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32" y="202830"/>
            <a:ext cx="11159337" cy="1143832"/>
          </a:xfrm>
          <a:prstGeom prst="rect">
            <a:avLst/>
          </a:prstGeom>
        </p:spPr>
      </p:pic>
      <p:sp>
        <p:nvSpPr>
          <p:cNvPr id="6" name="TextBox 5"/>
          <p:cNvSpPr txBox="1"/>
          <p:nvPr/>
        </p:nvSpPr>
        <p:spPr>
          <a:xfrm>
            <a:off x="11288684" y="6266187"/>
            <a:ext cx="315884" cy="369332"/>
          </a:xfrm>
          <a:prstGeom prst="rect">
            <a:avLst/>
          </a:prstGeom>
          <a:noFill/>
        </p:spPr>
        <p:txBody>
          <a:bodyPr wrap="square" rtlCol="0">
            <a:spAutoFit/>
          </a:bodyPr>
          <a:lstStyle/>
          <a:p>
            <a:r>
              <a:rPr lang="en-US" dirty="0">
                <a:solidFill>
                  <a:schemeClr val="bg1"/>
                </a:solidFill>
              </a:rPr>
              <a:t>1</a:t>
            </a:r>
          </a:p>
        </p:txBody>
      </p:sp>
      <p:sp>
        <p:nvSpPr>
          <p:cNvPr id="7" name="Text Box 2"/>
          <p:cNvSpPr txBox="1">
            <a:spLocks noChangeArrowheads="1"/>
          </p:cNvSpPr>
          <p:nvPr/>
        </p:nvSpPr>
        <p:spPr bwMode="auto">
          <a:xfrm>
            <a:off x="7888778" y="5784517"/>
            <a:ext cx="4036272" cy="48167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Virginia Department of Agriculture and Consumer Services</a:t>
            </a:r>
            <a:b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102 Governor Street | Richmond, VA | 23225</a:t>
            </a:r>
            <a:endParaRPr lang="en-US"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5839" y="2371038"/>
            <a:ext cx="9744892" cy="830997"/>
          </a:xfrm>
          <a:prstGeom prst="rect">
            <a:avLst/>
          </a:prstGeom>
          <a:noFill/>
        </p:spPr>
        <p:txBody>
          <a:bodyPr wrap="square" rtlCol="0">
            <a:spAutoFit/>
          </a:bodyPr>
          <a:lstStyle/>
          <a:p>
            <a:pPr algn="ctr"/>
            <a:r>
              <a:rPr lang="en-US" sz="4800" b="1" dirty="0" err="1">
                <a:latin typeface="+mj-lt"/>
              </a:rPr>
              <a:t>Agritourism</a:t>
            </a:r>
            <a:r>
              <a:rPr lang="en-US" sz="4800" b="1" dirty="0">
                <a:latin typeface="+mj-lt"/>
              </a:rPr>
              <a:t> and COVID 19</a:t>
            </a:r>
          </a:p>
        </p:txBody>
      </p:sp>
    </p:spTree>
    <p:extLst>
      <p:ext uri="{BB962C8B-B14F-4D97-AF65-F5344CB8AC3E}">
        <p14:creationId xmlns:p14="http://schemas.microsoft.com/office/powerpoint/2010/main" val="133605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6" name="TextBox 5"/>
          <p:cNvSpPr txBox="1"/>
          <p:nvPr/>
        </p:nvSpPr>
        <p:spPr>
          <a:xfrm>
            <a:off x="1254034" y="2231233"/>
            <a:ext cx="4969345" cy="3754874"/>
          </a:xfrm>
          <a:prstGeom prst="rect">
            <a:avLst/>
          </a:prstGeom>
          <a:noFill/>
        </p:spPr>
        <p:txBody>
          <a:bodyPr wrap="square" rtlCol="0">
            <a:spAutoFit/>
          </a:bodyPr>
          <a:lstStyle/>
          <a:p>
            <a:pPr marL="285750" lvl="0" indent="-285750">
              <a:buFont typeface="Arial" panose="020B0604020202020204" pitchFamily="34" charset="0"/>
              <a:buChar char="•"/>
            </a:pPr>
            <a:r>
              <a:rPr lang="en-US" sz="2200" dirty="0">
                <a:solidFill>
                  <a:prstClr val="black"/>
                </a:solidFill>
              </a:rPr>
              <a:t>Consult with your insurance agent/legal advisor</a:t>
            </a:r>
          </a:p>
          <a:p>
            <a:pPr marL="285750" lvl="0" indent="-285750">
              <a:buFont typeface="Arial" panose="020B0604020202020204" pitchFamily="34" charset="0"/>
              <a:buChar char="•"/>
            </a:pPr>
            <a:r>
              <a:rPr lang="en-US" sz="2200" dirty="0">
                <a:solidFill>
                  <a:prstClr val="black"/>
                </a:solidFill>
              </a:rPr>
              <a:t>Consult with your local health department </a:t>
            </a:r>
          </a:p>
          <a:p>
            <a:pPr marL="285750" lvl="0" indent="-285750">
              <a:buFont typeface="Arial" panose="020B0604020202020204" pitchFamily="34" charset="0"/>
              <a:buChar char="•"/>
            </a:pPr>
            <a:r>
              <a:rPr lang="en-US" sz="2200" dirty="0">
                <a:solidFill>
                  <a:prstClr val="black"/>
                </a:solidFill>
              </a:rPr>
              <a:t>Talk to other </a:t>
            </a:r>
            <a:r>
              <a:rPr lang="en-US" sz="2200">
                <a:solidFill>
                  <a:prstClr val="black"/>
                </a:solidFill>
              </a:rPr>
              <a:t>businesses  </a:t>
            </a:r>
            <a:endParaRPr lang="en-US" sz="2200" dirty="0">
              <a:solidFill>
                <a:prstClr val="black"/>
              </a:solidFill>
            </a:endParaRPr>
          </a:p>
          <a:p>
            <a:pPr marL="742950" lvl="1" indent="-285750">
              <a:buFont typeface="Arial" panose="020B0604020202020204" pitchFamily="34" charset="0"/>
              <a:buChar char="•"/>
            </a:pPr>
            <a:r>
              <a:rPr lang="en-US" sz="2200" dirty="0">
                <a:solidFill>
                  <a:prstClr val="black"/>
                </a:solidFill>
              </a:rPr>
              <a:t>In your locality</a:t>
            </a:r>
          </a:p>
          <a:p>
            <a:pPr marL="742950" lvl="1" indent="-285750">
              <a:buFont typeface="Arial" panose="020B0604020202020204" pitchFamily="34" charset="0"/>
              <a:buChar char="•"/>
            </a:pPr>
            <a:r>
              <a:rPr lang="en-US" sz="2200" dirty="0">
                <a:solidFill>
                  <a:prstClr val="black"/>
                </a:solidFill>
              </a:rPr>
              <a:t>Around the state</a:t>
            </a:r>
          </a:p>
          <a:p>
            <a:pPr marL="742950" lvl="1" indent="-285750">
              <a:buFont typeface="Arial" panose="020B0604020202020204" pitchFamily="34" charset="0"/>
              <a:buChar char="•"/>
            </a:pPr>
            <a:r>
              <a:rPr lang="en-US" sz="2200" dirty="0">
                <a:solidFill>
                  <a:prstClr val="black"/>
                </a:solidFill>
              </a:rPr>
              <a:t>With a similar business model</a:t>
            </a:r>
          </a:p>
          <a:p>
            <a:pPr marL="742950" lvl="1" indent="-285750">
              <a:buFont typeface="Arial" panose="020B0604020202020204" pitchFamily="34" charset="0"/>
              <a:buChar char="•"/>
            </a:pPr>
            <a:r>
              <a:rPr lang="en-US" sz="2200" dirty="0">
                <a:solidFill>
                  <a:prstClr val="black"/>
                </a:solidFill>
              </a:rPr>
              <a:t>Consider partnerships</a:t>
            </a:r>
          </a:p>
          <a:p>
            <a:pPr marL="285750" lvl="0" indent="-285750">
              <a:buFont typeface="Arial" panose="020B0604020202020204" pitchFamily="34" charset="0"/>
              <a:buChar char="•"/>
            </a:pPr>
            <a:r>
              <a:rPr lang="en-US" sz="4000" dirty="0">
                <a:solidFill>
                  <a:prstClr val="black"/>
                </a:solidFill>
              </a:rPr>
              <a:t>Ask questions</a:t>
            </a:r>
          </a:p>
        </p:txBody>
      </p:sp>
      <p:pic>
        <p:nvPicPr>
          <p:cNvPr id="8" name="Content Placeholder 7"/>
          <p:cNvPicPr>
            <a:picLocks noGrp="1" noChangeAspect="1"/>
          </p:cNvPicPr>
          <p:nvPr>
            <p:ph idx="1"/>
          </p:nvPr>
        </p:nvPicPr>
        <p:blipFill>
          <a:blip r:embed="rId2"/>
          <a:stretch>
            <a:fillRect/>
          </a:stretch>
        </p:blipFill>
        <p:spPr>
          <a:xfrm>
            <a:off x="8712200" y="3104878"/>
            <a:ext cx="2667000" cy="1714500"/>
          </a:xfrm>
          <a:prstGeom prst="rect">
            <a:avLst/>
          </a:prstGeom>
        </p:spPr>
      </p:pic>
    </p:spTree>
    <p:extLst>
      <p:ext uri="{BB962C8B-B14F-4D97-AF65-F5344CB8AC3E}">
        <p14:creationId xmlns:p14="http://schemas.microsoft.com/office/powerpoint/2010/main" val="238417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6" name="TextBox 5"/>
          <p:cNvSpPr txBox="1"/>
          <p:nvPr/>
        </p:nvSpPr>
        <p:spPr>
          <a:xfrm>
            <a:off x="1254034" y="1808152"/>
            <a:ext cx="745816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Stay informed of executive orders and guidelines issued by the Governor to reduce COVID-19 transmission </a:t>
            </a:r>
          </a:p>
          <a:p>
            <a:pPr marL="285750" indent="-285750">
              <a:buFont typeface="Arial" panose="020B0604020202020204" pitchFamily="34" charset="0"/>
              <a:buChar char="•"/>
            </a:pPr>
            <a:r>
              <a:rPr lang="en-US" dirty="0"/>
              <a:t>Clearly communicate farm rules and visitor expectations—prior to arrival and during farm visits—through website and social media posts, promotional materials, staff instruction, and farm signage</a:t>
            </a:r>
          </a:p>
          <a:p>
            <a:pPr marL="285750" indent="-285750">
              <a:buFont typeface="Arial" panose="020B0604020202020204" pitchFamily="34" charset="0"/>
              <a:buChar char="•"/>
            </a:pPr>
            <a:r>
              <a:rPr lang="en-US" dirty="0"/>
              <a:t>Train employees on all personal and farm safety protocols developed to minimize risks of COVID-19 transmission</a:t>
            </a:r>
          </a:p>
          <a:p>
            <a:pPr marL="285750" indent="-285750">
              <a:buFont typeface="Arial" panose="020B0604020202020204" pitchFamily="34" charset="0"/>
              <a:buChar char="•"/>
            </a:pPr>
            <a:r>
              <a:rPr lang="en-US" dirty="0"/>
              <a:t>Document all training, safety protocols and cleaning protocols being taken on the farm – what is being done and how often</a:t>
            </a:r>
          </a:p>
          <a:p>
            <a:pPr marL="285750" indent="-285750">
              <a:buFont typeface="Arial" panose="020B0604020202020204" pitchFamily="34" charset="0"/>
              <a:buChar char="•"/>
            </a:pPr>
            <a:r>
              <a:rPr lang="en-US" dirty="0"/>
              <a:t>Organize </a:t>
            </a:r>
            <a:r>
              <a:rPr lang="en-US" dirty="0" err="1"/>
              <a:t>agritourism</a:t>
            </a:r>
            <a:r>
              <a:rPr lang="en-US" dirty="0"/>
              <a:t> activities and manage visitor flows to maintain adequate social distancing on the farm</a:t>
            </a:r>
            <a:endParaRPr lang="en-US" sz="2200" dirty="0"/>
          </a:p>
          <a:p>
            <a:pPr marL="742950" lvl="1" indent="-285750">
              <a:buFont typeface="Arial" panose="020B0604020202020204" pitchFamily="34" charset="0"/>
              <a:buChar char="•"/>
            </a:pPr>
            <a:r>
              <a:rPr lang="en-US" dirty="0"/>
              <a:t>Evaluate farm capacity (include capacity for individual attractions)</a:t>
            </a:r>
          </a:p>
          <a:p>
            <a:pPr marL="742950" lvl="1" indent="-285750">
              <a:buFont typeface="Arial" panose="020B0604020202020204" pitchFamily="34" charset="0"/>
              <a:buChar char="•"/>
            </a:pPr>
            <a:r>
              <a:rPr lang="en-US" dirty="0"/>
              <a:t>Identify areas of possible high pedestrian volume (parking areas, sales areas, entrances and exits)</a:t>
            </a:r>
          </a:p>
          <a:p>
            <a:pPr marL="742950" lvl="1" indent="-285750">
              <a:buFont typeface="Arial" panose="020B0604020202020204" pitchFamily="34" charset="0"/>
              <a:buChar char="•"/>
            </a:pPr>
            <a:r>
              <a:rPr lang="en-US" dirty="0"/>
              <a:t>Take measures to reduce potential pedestrian “bottlenecks”,  large congregation areas and cross-flow contact</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60851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6" name="TextBox 5"/>
          <p:cNvSpPr txBox="1"/>
          <p:nvPr/>
        </p:nvSpPr>
        <p:spPr>
          <a:xfrm>
            <a:off x="764275" y="1808152"/>
            <a:ext cx="7947925" cy="4247317"/>
          </a:xfrm>
          <a:prstGeom prst="rect">
            <a:avLst/>
          </a:prstGeom>
          <a:noFill/>
        </p:spPr>
        <p:txBody>
          <a:bodyPr wrap="square" rtlCol="0">
            <a:spAutoFit/>
          </a:bodyPr>
          <a:lstStyle/>
          <a:p>
            <a:pPr marL="742950" lvl="1" indent="-285750">
              <a:buFont typeface="Arial" panose="020B0604020202020204" pitchFamily="34" charset="0"/>
              <a:buChar char="•"/>
            </a:pPr>
            <a:r>
              <a:rPr lang="en-US" dirty="0"/>
              <a:t>Provide adequate and appropriately stocked/maintained hand washing and hand sanitizer stations in key areas</a:t>
            </a:r>
          </a:p>
          <a:p>
            <a:pPr marL="742950" lvl="1" indent="-285750">
              <a:buFont typeface="Arial" panose="020B0604020202020204" pitchFamily="34" charset="0"/>
              <a:buChar char="•"/>
            </a:pPr>
            <a:r>
              <a:rPr lang="en-US" dirty="0"/>
              <a:t>Establish regular cleaning and disinfection procedures for frequently touched surfaces or objects</a:t>
            </a:r>
          </a:p>
          <a:p>
            <a:pPr marL="742950" lvl="1" indent="-285750">
              <a:buFont typeface="Arial" panose="020B0604020202020204" pitchFamily="34" charset="0"/>
              <a:buChar char="•"/>
            </a:pPr>
            <a:r>
              <a:rPr lang="en-US" dirty="0"/>
              <a:t>Construct physical barriers, if needed, to reduce potential contacts between staff and visitors (e.g., </a:t>
            </a:r>
            <a:r>
              <a:rPr lang="en-US" dirty="0" err="1"/>
              <a:t>Plexiglass</a:t>
            </a:r>
            <a:r>
              <a:rPr lang="en-US" dirty="0"/>
              <a:t> partitions in sales areas)</a:t>
            </a:r>
          </a:p>
          <a:p>
            <a:pPr marL="742950" lvl="1" indent="-285750">
              <a:buFont typeface="Arial" panose="020B0604020202020204" pitchFamily="34" charset="0"/>
              <a:buChar char="•"/>
            </a:pPr>
            <a:r>
              <a:rPr lang="en-US" dirty="0"/>
              <a:t>Explore options for pre-registration to control visitor volumes and pre-payment or touchless payment options to reduce contact between staff and visitors</a:t>
            </a:r>
          </a:p>
          <a:p>
            <a:pPr marL="742950" lvl="1" indent="-285750">
              <a:buFont typeface="Arial" panose="020B0604020202020204" pitchFamily="34" charset="0"/>
              <a:buChar char="•"/>
            </a:pPr>
            <a:r>
              <a:rPr lang="en-US" dirty="0"/>
              <a:t>Explore options for “by-appointment visits” to your farm</a:t>
            </a:r>
          </a:p>
          <a:p>
            <a:pPr marL="742950" lvl="1" indent="-285750">
              <a:buFont typeface="Arial" panose="020B0604020202020204" pitchFamily="34" charset="0"/>
              <a:buChar char="•"/>
            </a:pPr>
            <a:r>
              <a:rPr lang="en-US" dirty="0"/>
              <a:t>Discourage unnecessary customer handling of farm products prior to purchase</a:t>
            </a:r>
          </a:p>
          <a:p>
            <a:pPr marL="742950" lvl="1" indent="-285750">
              <a:buFont typeface="Arial" panose="020B0604020202020204" pitchFamily="34" charset="0"/>
              <a:buChar char="•"/>
            </a:pPr>
            <a:r>
              <a:rPr lang="en-US" dirty="0"/>
              <a:t>Ensure that all farm staff avoid coming to work if they are symptomatic, have tested positive for the virus, or have been in close contact with anyone who has tested positive for COVID-19</a:t>
            </a:r>
          </a:p>
        </p:txBody>
      </p:sp>
    </p:spTree>
    <p:extLst>
      <p:ext uri="{BB962C8B-B14F-4D97-AF65-F5344CB8AC3E}">
        <p14:creationId xmlns:p14="http://schemas.microsoft.com/office/powerpoint/2010/main" val="282438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Surveys:</a:t>
            </a:r>
          </a:p>
        </p:txBody>
      </p:sp>
      <p:pic>
        <p:nvPicPr>
          <p:cNvPr id="5" name="Content Placeholder 4"/>
          <p:cNvPicPr>
            <a:picLocks noGrp="1" noChangeAspect="1"/>
          </p:cNvPicPr>
          <p:nvPr>
            <p:ph idx="1"/>
          </p:nvPr>
        </p:nvPicPr>
        <p:blipFill>
          <a:blip r:embed="rId2"/>
          <a:stretch>
            <a:fillRect/>
          </a:stretch>
        </p:blipFill>
        <p:spPr>
          <a:xfrm>
            <a:off x="8712200" y="2629309"/>
            <a:ext cx="2143125" cy="2143125"/>
          </a:xfrm>
          <a:prstGeom prst="rect">
            <a:avLst/>
          </a:prstGeom>
        </p:spPr>
      </p:pic>
      <p:sp>
        <p:nvSpPr>
          <p:cNvPr id="6" name="TextBox 5"/>
          <p:cNvSpPr txBox="1"/>
          <p:nvPr/>
        </p:nvSpPr>
        <p:spPr>
          <a:xfrm>
            <a:off x="1254034" y="2103120"/>
            <a:ext cx="7458166"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Sixty-seven percent of travelers are likely to travel by personal car during the next six months </a:t>
            </a:r>
            <a:r>
              <a:rPr lang="en-US" sz="1400" i="1" dirty="0"/>
              <a:t>(MMGY Travel Intelligence Survey – June 15, 2020)</a:t>
            </a:r>
          </a:p>
          <a:p>
            <a:pPr marL="285750" indent="-285750">
              <a:buFont typeface="Arial" panose="020B0604020202020204" pitchFamily="34" charset="0"/>
              <a:buChar char="•"/>
            </a:pPr>
            <a:r>
              <a:rPr lang="en-US" sz="2400" dirty="0"/>
              <a:t>Travelers more willing to take regional trips</a:t>
            </a:r>
          </a:p>
          <a:p>
            <a:pPr marL="285750" indent="-285750">
              <a:buFont typeface="Arial" panose="020B0604020202020204" pitchFamily="34" charset="0"/>
              <a:buChar char="•"/>
            </a:pPr>
            <a:r>
              <a:rPr lang="en-US" sz="2400" dirty="0"/>
              <a:t>Travelers feel safer in their own cars</a:t>
            </a:r>
          </a:p>
          <a:p>
            <a:pPr marL="285750" indent="-285750">
              <a:buFont typeface="Arial" panose="020B0604020202020204" pitchFamily="34" charset="0"/>
              <a:buChar char="•"/>
            </a:pPr>
            <a:r>
              <a:rPr lang="en-US" sz="2400" dirty="0"/>
              <a:t>Travelers find non-team outdoor recreation and road trips the most safe options</a:t>
            </a:r>
          </a:p>
          <a:p>
            <a:pPr marL="285750" indent="-285750">
              <a:buFont typeface="Arial" panose="020B0604020202020204" pitchFamily="34" charset="0"/>
              <a:buChar char="•"/>
            </a:pPr>
            <a:r>
              <a:rPr lang="en-US" sz="2800" dirty="0"/>
              <a:t>Good News for </a:t>
            </a:r>
            <a:r>
              <a:rPr lang="en-US" sz="2800" dirty="0" err="1"/>
              <a:t>Agritourism</a:t>
            </a:r>
            <a:endParaRPr lang="en-US" sz="2800" dirty="0"/>
          </a:p>
        </p:txBody>
      </p:sp>
    </p:spTree>
    <p:extLst>
      <p:ext uri="{BB962C8B-B14F-4D97-AF65-F5344CB8AC3E}">
        <p14:creationId xmlns:p14="http://schemas.microsoft.com/office/powerpoint/2010/main" val="70268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2659" y="1942488"/>
            <a:ext cx="7804221" cy="4035231"/>
          </a:xfrm>
          <a:prstGeom prst="rect">
            <a:avLst/>
          </a:prstGeom>
        </p:spPr>
      </p:pic>
    </p:spTree>
    <p:extLst>
      <p:ext uri="{BB962C8B-B14F-4D97-AF65-F5344CB8AC3E}">
        <p14:creationId xmlns:p14="http://schemas.microsoft.com/office/powerpoint/2010/main" val="52724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of Caution:</a:t>
            </a:r>
          </a:p>
        </p:txBody>
      </p:sp>
      <p:sp>
        <p:nvSpPr>
          <p:cNvPr id="6" name="TextBox 5"/>
          <p:cNvSpPr txBox="1"/>
          <p:nvPr/>
        </p:nvSpPr>
        <p:spPr>
          <a:xfrm>
            <a:off x="1254033" y="1959429"/>
            <a:ext cx="1014184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Some localities are hesitant to invite travelers into the community</a:t>
            </a:r>
          </a:p>
          <a:p>
            <a:pPr marL="285750" indent="-285750">
              <a:buFont typeface="Arial" panose="020B0604020202020204" pitchFamily="34" charset="0"/>
              <a:buChar char="•"/>
            </a:pPr>
            <a:r>
              <a:rPr lang="en-US" sz="2400" dirty="0"/>
              <a:t>Residents have concerns</a:t>
            </a:r>
          </a:p>
          <a:p>
            <a:pPr marL="285750" indent="-285750">
              <a:buFont typeface="Arial" panose="020B0604020202020204" pitchFamily="34" charset="0"/>
              <a:buChar char="•"/>
            </a:pPr>
            <a:r>
              <a:rPr lang="en-US" sz="2400" dirty="0"/>
              <a:t>You will need to work with local officials and build support</a:t>
            </a:r>
          </a:p>
          <a:p>
            <a:pPr marL="285750" indent="-285750">
              <a:buFont typeface="Arial" panose="020B0604020202020204" pitchFamily="34" charset="0"/>
              <a:buChar char="•"/>
            </a:pPr>
            <a:r>
              <a:rPr lang="en-US" sz="2400" dirty="0"/>
              <a:t>Demonstrate safety precautions being taken</a:t>
            </a:r>
          </a:p>
          <a:p>
            <a:pPr marL="285750" indent="-285750">
              <a:buFont typeface="Arial" panose="020B0604020202020204" pitchFamily="34" charset="0"/>
              <a:buChar char="•"/>
            </a:pPr>
            <a:r>
              <a:rPr lang="en-US" sz="2400" dirty="0"/>
              <a:t>Show how you drive the local economy</a:t>
            </a:r>
          </a:p>
          <a:p>
            <a:pPr marL="742950" lvl="1" indent="-285750">
              <a:buFont typeface="Arial" panose="020B0604020202020204" pitchFamily="34" charset="0"/>
              <a:buChar char="•"/>
            </a:pPr>
            <a:r>
              <a:rPr lang="en-US" sz="2400" dirty="0"/>
              <a:t>In 2015 visitors to Virginia’s </a:t>
            </a:r>
            <a:r>
              <a:rPr lang="en-US" sz="2400" dirty="0" err="1"/>
              <a:t>agritourism</a:t>
            </a:r>
            <a:r>
              <a:rPr lang="en-US" sz="2400" dirty="0"/>
              <a:t> farm businesses spent an estimated $1.5B throughout the state. Approximately, 17% of this total was spent at the </a:t>
            </a:r>
            <a:r>
              <a:rPr lang="en-US" sz="2400" dirty="0" err="1"/>
              <a:t>agritourism</a:t>
            </a:r>
            <a:r>
              <a:rPr lang="en-US" sz="2400" dirty="0"/>
              <a:t> venues; the remaining 83% was spent outside the venues (e.g. hotels, restaurants), but inside the Commonwealth.  </a:t>
            </a:r>
          </a:p>
          <a:p>
            <a:pPr lvl="1"/>
            <a:r>
              <a:rPr lang="en-US" sz="1200" i="1" dirty="0"/>
              <a:t>(</a:t>
            </a:r>
            <a:r>
              <a:rPr lang="en-US" sz="1200" i="1" dirty="0">
                <a:hlinkClick r:id="rId2"/>
              </a:rPr>
              <a:t>https://www.vatc.org/wp-content/uploads/2020/01/The-Economic-and-Fiscal-Impacts-of-Agritourism-In-Virginia.pdf</a:t>
            </a:r>
            <a:r>
              <a:rPr lang="en-US" sz="1200" i="1" dirty="0"/>
              <a:t>)</a:t>
            </a:r>
          </a:p>
          <a:p>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94037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Reimagine:</a:t>
            </a:r>
          </a:p>
        </p:txBody>
      </p:sp>
      <p:sp>
        <p:nvSpPr>
          <p:cNvPr id="6" name="TextBox 5"/>
          <p:cNvSpPr txBox="1"/>
          <p:nvPr/>
        </p:nvSpPr>
        <p:spPr>
          <a:xfrm>
            <a:off x="1281329" y="1737360"/>
            <a:ext cx="7236824" cy="5386090"/>
          </a:xfrm>
          <a:prstGeom prst="rect">
            <a:avLst/>
          </a:prstGeom>
          <a:noFill/>
        </p:spPr>
        <p:txBody>
          <a:bodyPr wrap="square" rtlCol="0">
            <a:spAutoFit/>
          </a:bodyPr>
          <a:lstStyle/>
          <a:p>
            <a:pPr marL="457200" indent="-457200">
              <a:buFont typeface="Arial" panose="020B0604020202020204" pitchFamily="34" charset="0"/>
              <a:buChar char="•"/>
            </a:pPr>
            <a:r>
              <a:rPr lang="en-US" sz="2400" dirty="0"/>
              <a:t>Pick-your-own by appointment</a:t>
            </a:r>
          </a:p>
          <a:p>
            <a:pPr marL="914400" lvl="1" indent="-457200">
              <a:buFont typeface="Arial" panose="020B0604020202020204" pitchFamily="34" charset="0"/>
              <a:buChar char="•"/>
            </a:pPr>
            <a:r>
              <a:rPr lang="en-US" sz="2400" dirty="0"/>
              <a:t>Helps ensure your not overwhelmed by visitors</a:t>
            </a:r>
          </a:p>
          <a:p>
            <a:pPr marL="914400" lvl="1" indent="-457200">
              <a:buFont typeface="Arial" panose="020B0604020202020204" pitchFamily="34" charset="0"/>
              <a:buChar char="•"/>
            </a:pPr>
            <a:r>
              <a:rPr lang="en-US" sz="2400" dirty="0"/>
              <a:t>Virtual appointment to select your Christmas Tree</a:t>
            </a:r>
          </a:p>
          <a:p>
            <a:pPr marL="457200" indent="-457200">
              <a:buFont typeface="Arial" panose="020B0604020202020204" pitchFamily="34" charset="0"/>
              <a:buChar char="•"/>
            </a:pPr>
            <a:r>
              <a:rPr lang="en-US" sz="2400" dirty="0"/>
              <a:t>Curbside Delivery – to locations throughout community or residences</a:t>
            </a:r>
          </a:p>
          <a:p>
            <a:pPr marL="457200" indent="-457200">
              <a:buFont typeface="Arial" panose="020B0604020202020204" pitchFamily="34" charset="0"/>
              <a:buChar char="•"/>
            </a:pPr>
            <a:r>
              <a:rPr lang="en-US" sz="2400" dirty="0"/>
              <a:t>Private shopping or visiting – by appointment</a:t>
            </a:r>
          </a:p>
          <a:p>
            <a:pPr marL="457200" indent="-457200">
              <a:buFont typeface="Arial" panose="020B0604020202020204" pitchFamily="34" charset="0"/>
              <a:buChar char="•"/>
            </a:pPr>
            <a:r>
              <a:rPr lang="en-US" sz="2400" dirty="0"/>
              <a:t>Online orders</a:t>
            </a:r>
          </a:p>
          <a:p>
            <a:pPr marL="457200" indent="-457200">
              <a:buFont typeface="Arial" panose="020B0604020202020204" pitchFamily="34" charset="0"/>
              <a:buChar char="•"/>
            </a:pPr>
            <a:r>
              <a:rPr lang="en-US" sz="2400" dirty="0"/>
              <a:t>Virtual Sessions </a:t>
            </a:r>
          </a:p>
          <a:p>
            <a:pPr marL="914400" lvl="1" indent="-457200">
              <a:buFont typeface="Arial" panose="020B0604020202020204" pitchFamily="34" charset="0"/>
              <a:buChar char="•"/>
            </a:pPr>
            <a:r>
              <a:rPr lang="en-US" sz="2400" dirty="0"/>
              <a:t>Gardening tips</a:t>
            </a:r>
          </a:p>
          <a:p>
            <a:pPr marL="914400" lvl="1" indent="-457200">
              <a:buFont typeface="Arial" panose="020B0604020202020204" pitchFamily="34" charset="0"/>
              <a:buChar char="•"/>
            </a:pPr>
            <a:r>
              <a:rPr lang="en-US" sz="2400" dirty="0"/>
              <a:t>Life on the farm</a:t>
            </a:r>
          </a:p>
          <a:p>
            <a:pPr marL="914400" lvl="1" indent="-457200">
              <a:buFont typeface="Arial" panose="020B0604020202020204" pitchFamily="34" charset="0"/>
              <a:buChar char="•"/>
            </a:pPr>
            <a:r>
              <a:rPr lang="en-US" sz="2400" dirty="0"/>
              <a:t>Cooking lessons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7" name="Content Placeholder 6"/>
          <p:cNvPicPr>
            <a:picLocks noGrp="1" noChangeAspect="1"/>
          </p:cNvPicPr>
          <p:nvPr>
            <p:ph idx="1"/>
          </p:nvPr>
        </p:nvPicPr>
        <p:blipFill>
          <a:blip r:embed="rId2"/>
          <a:stretch>
            <a:fillRect/>
          </a:stretch>
        </p:blipFill>
        <p:spPr>
          <a:xfrm>
            <a:off x="11401358" y="2460746"/>
            <a:ext cx="116719" cy="60385"/>
          </a:xfrm>
          <a:prstGeom prst="rect">
            <a:avLst/>
          </a:prstGeom>
        </p:spPr>
      </p:pic>
      <p:pic>
        <p:nvPicPr>
          <p:cNvPr id="8" name="Picture 7"/>
          <p:cNvPicPr>
            <a:picLocks noChangeAspect="1"/>
          </p:cNvPicPr>
          <p:nvPr/>
        </p:nvPicPr>
        <p:blipFill>
          <a:blip r:embed="rId3"/>
          <a:stretch>
            <a:fillRect/>
          </a:stretch>
        </p:blipFill>
        <p:spPr>
          <a:xfrm>
            <a:off x="8402991" y="2612404"/>
            <a:ext cx="2998367" cy="3502900"/>
          </a:xfrm>
          <a:prstGeom prst="rect">
            <a:avLst/>
          </a:prstGeom>
        </p:spPr>
      </p:pic>
    </p:spTree>
    <p:extLst>
      <p:ext uri="{BB962C8B-B14F-4D97-AF65-F5344CB8AC3E}">
        <p14:creationId xmlns:p14="http://schemas.microsoft.com/office/powerpoint/2010/main" val="320124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Partnerships:</a:t>
            </a:r>
          </a:p>
        </p:txBody>
      </p:sp>
      <p:sp>
        <p:nvSpPr>
          <p:cNvPr id="6" name="TextBox 5"/>
          <p:cNvSpPr txBox="1"/>
          <p:nvPr/>
        </p:nvSpPr>
        <p:spPr>
          <a:xfrm>
            <a:off x="1267682" y="2060645"/>
            <a:ext cx="7236824" cy="5078313"/>
          </a:xfrm>
          <a:prstGeom prst="rect">
            <a:avLst/>
          </a:prstGeom>
          <a:noFill/>
        </p:spPr>
        <p:txBody>
          <a:bodyPr wrap="square" rtlCol="0">
            <a:spAutoFit/>
          </a:bodyPr>
          <a:lstStyle/>
          <a:p>
            <a:pPr marL="285750" indent="-285750">
              <a:buFont typeface="Arial" panose="020B0604020202020204" pitchFamily="34" charset="0"/>
              <a:buChar char="•"/>
            </a:pPr>
            <a:r>
              <a:rPr lang="en-US" sz="2400" dirty="0"/>
              <a:t>With a local winery/</a:t>
            </a:r>
            <a:r>
              <a:rPr lang="en-US" sz="2400" dirty="0" err="1"/>
              <a:t>cidery</a:t>
            </a:r>
            <a:endParaRPr lang="en-US" sz="2400" dirty="0"/>
          </a:p>
          <a:p>
            <a:pPr marL="285750" indent="-285750">
              <a:buFont typeface="Arial" panose="020B0604020202020204" pitchFamily="34" charset="0"/>
              <a:buChar char="•"/>
            </a:pPr>
            <a:r>
              <a:rPr lang="en-US" sz="2400" dirty="0"/>
              <a:t>With a local farmer offering a CSA</a:t>
            </a:r>
          </a:p>
          <a:p>
            <a:pPr marL="285750" indent="-285750">
              <a:buFont typeface="Arial" panose="020B0604020202020204" pitchFamily="34" charset="0"/>
              <a:buChar char="•"/>
            </a:pPr>
            <a:r>
              <a:rPr lang="en-US" sz="2400" dirty="0"/>
              <a:t>With a local art studio</a:t>
            </a:r>
          </a:p>
          <a:p>
            <a:pPr marL="285750" indent="-285750">
              <a:buFont typeface="Arial" panose="020B0604020202020204" pitchFamily="34" charset="0"/>
              <a:buChar char="•"/>
            </a:pPr>
            <a:r>
              <a:rPr lang="en-US" sz="2400" dirty="0"/>
              <a:t>With a local school or PTO/PTA</a:t>
            </a:r>
          </a:p>
          <a:p>
            <a:pPr marL="285750" indent="-285750">
              <a:buFont typeface="Arial" panose="020B0604020202020204" pitchFamily="34" charset="0"/>
              <a:buChar char="•"/>
            </a:pPr>
            <a:r>
              <a:rPr lang="en-US" sz="2400" dirty="0"/>
              <a:t>With a local chef</a:t>
            </a:r>
          </a:p>
          <a:p>
            <a:pPr marL="285750" indent="-285750">
              <a:buFont typeface="Arial" panose="020B0604020202020204" pitchFamily="34" charset="0"/>
              <a:buChar char="•"/>
            </a:pPr>
            <a:r>
              <a:rPr lang="en-US" sz="2400" dirty="0"/>
              <a:t>With a local farmers’ market</a:t>
            </a:r>
          </a:p>
          <a:p>
            <a:pPr marL="742950" lvl="1" indent="-285750">
              <a:buFont typeface="Arial" panose="020B0604020202020204" pitchFamily="34" charset="0"/>
              <a:buChar char="•"/>
            </a:pPr>
            <a:r>
              <a:rPr lang="en-US" sz="2400" dirty="0"/>
              <a:t>Many offer holiday markets</a:t>
            </a:r>
          </a:p>
          <a:p>
            <a:pPr marL="742950" lvl="1" indent="-285750">
              <a:buFont typeface="Arial" panose="020B0604020202020204" pitchFamily="34" charset="0"/>
              <a:buChar char="•"/>
            </a:pPr>
            <a:r>
              <a:rPr lang="en-US" sz="2400" dirty="0"/>
              <a:t>Many are open year-round</a:t>
            </a:r>
          </a:p>
          <a:p>
            <a:pPr marL="285750" lvl="0" indent="-285750">
              <a:buFont typeface="Arial" panose="020B0604020202020204" pitchFamily="34" charset="0"/>
              <a:buChar char="•"/>
            </a:pPr>
            <a:r>
              <a:rPr lang="en-US" sz="2400" dirty="0">
                <a:solidFill>
                  <a:prstClr val="black"/>
                </a:solidFill>
              </a:rPr>
              <a:t>Be creative – consider how your customer is using your product and how you can deliver it in a new way</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7" name="Content Placeholder 6"/>
          <p:cNvPicPr>
            <a:picLocks noGrp="1" noChangeAspect="1"/>
          </p:cNvPicPr>
          <p:nvPr>
            <p:ph idx="1"/>
          </p:nvPr>
        </p:nvPicPr>
        <p:blipFill>
          <a:blip r:embed="rId2"/>
          <a:stretch>
            <a:fillRect/>
          </a:stretch>
        </p:blipFill>
        <p:spPr>
          <a:xfrm>
            <a:off x="11401358" y="2460746"/>
            <a:ext cx="116719" cy="60385"/>
          </a:xfrm>
          <a:prstGeom prst="rect">
            <a:avLst/>
          </a:prstGeom>
        </p:spPr>
      </p:pic>
      <p:pic>
        <p:nvPicPr>
          <p:cNvPr id="8" name="Picture 7"/>
          <p:cNvPicPr>
            <a:picLocks noChangeAspect="1"/>
          </p:cNvPicPr>
          <p:nvPr/>
        </p:nvPicPr>
        <p:blipFill>
          <a:blip r:embed="rId3"/>
          <a:stretch>
            <a:fillRect/>
          </a:stretch>
        </p:blipFill>
        <p:spPr>
          <a:xfrm>
            <a:off x="8402991" y="2612404"/>
            <a:ext cx="2998367" cy="3502900"/>
          </a:xfrm>
          <a:prstGeom prst="rect">
            <a:avLst/>
          </a:prstGeom>
        </p:spPr>
      </p:pic>
    </p:spTree>
    <p:extLst>
      <p:ext uri="{BB962C8B-B14F-4D97-AF65-F5344CB8AC3E}">
        <p14:creationId xmlns:p14="http://schemas.microsoft.com/office/powerpoint/2010/main" val="120982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Rethink Your Marketing:</a:t>
            </a:r>
          </a:p>
        </p:txBody>
      </p:sp>
      <p:sp>
        <p:nvSpPr>
          <p:cNvPr id="6" name="TextBox 5"/>
          <p:cNvSpPr txBox="1"/>
          <p:nvPr/>
        </p:nvSpPr>
        <p:spPr>
          <a:xfrm>
            <a:off x="1254034" y="1828633"/>
            <a:ext cx="6478075" cy="5386090"/>
          </a:xfrm>
          <a:prstGeom prst="rect">
            <a:avLst/>
          </a:prstGeom>
          <a:noFill/>
        </p:spPr>
        <p:txBody>
          <a:bodyPr wrap="square" rtlCol="0">
            <a:spAutoFit/>
          </a:bodyPr>
          <a:lstStyle/>
          <a:p>
            <a:pPr marL="457200" indent="-457200">
              <a:buFont typeface="Arial" panose="020B0604020202020204" pitchFamily="34" charset="0"/>
              <a:buChar char="•"/>
            </a:pPr>
            <a:r>
              <a:rPr lang="en-US" sz="2400" dirty="0"/>
              <a:t>Your website and social media are extremely important communication tools</a:t>
            </a:r>
          </a:p>
          <a:p>
            <a:pPr marL="457200" indent="-457200">
              <a:buFont typeface="Arial" panose="020B0604020202020204" pitchFamily="34" charset="0"/>
              <a:buChar char="•"/>
            </a:pPr>
            <a:r>
              <a:rPr lang="en-US" sz="2400" dirty="0"/>
              <a:t>Make sure your days and hours of operation are accurate</a:t>
            </a:r>
          </a:p>
          <a:p>
            <a:pPr marL="457200" indent="-457200">
              <a:buFont typeface="Arial" panose="020B0604020202020204" pitchFamily="34" charset="0"/>
              <a:buChar char="•"/>
            </a:pPr>
            <a:r>
              <a:rPr lang="en-US" sz="2400" dirty="0"/>
              <a:t>Keep visitors up-to-date on new farm policies and requirements due to COVID </a:t>
            </a:r>
          </a:p>
          <a:p>
            <a:pPr marL="914400" lvl="1" indent="-457200">
              <a:buFont typeface="Arial" panose="020B0604020202020204" pitchFamily="34" charset="0"/>
              <a:buChar char="•"/>
            </a:pPr>
            <a:r>
              <a:rPr lang="en-US" sz="2400" dirty="0"/>
              <a:t>Set the expectations for their visit</a:t>
            </a:r>
          </a:p>
          <a:p>
            <a:pPr marL="914400" lvl="1" indent="-457200">
              <a:buFont typeface="Arial" panose="020B0604020202020204" pitchFamily="34" charset="0"/>
              <a:buChar char="•"/>
            </a:pPr>
            <a:r>
              <a:rPr lang="en-US" sz="2400" dirty="0"/>
              <a:t>Let them know what you are doing to prevent the spread of the virus</a:t>
            </a:r>
          </a:p>
          <a:p>
            <a:pPr marL="457200" indent="-457200">
              <a:buFont typeface="Arial" panose="020B0604020202020204" pitchFamily="34" charset="0"/>
              <a:buChar char="•"/>
            </a:pPr>
            <a:r>
              <a:rPr lang="en-US" sz="2400" dirty="0"/>
              <a:t>Engage your customers with life on the farm and your business</a:t>
            </a:r>
          </a:p>
          <a:p>
            <a:pPr marL="457200" indent="-457200">
              <a:buFont typeface="Arial" panose="020B0604020202020204" pitchFamily="34" charset="0"/>
              <a:buChar char="•"/>
            </a:pPr>
            <a:r>
              <a:rPr lang="en-US" sz="2400" dirty="0"/>
              <a:t>Stay active on social media and your website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3" name="Picture 2"/>
          <p:cNvPicPr>
            <a:picLocks noChangeAspect="1"/>
          </p:cNvPicPr>
          <p:nvPr/>
        </p:nvPicPr>
        <p:blipFill>
          <a:blip r:embed="rId2"/>
          <a:stretch>
            <a:fillRect/>
          </a:stretch>
        </p:blipFill>
        <p:spPr>
          <a:xfrm>
            <a:off x="8090358" y="2613054"/>
            <a:ext cx="2952750" cy="1552575"/>
          </a:xfrm>
          <a:prstGeom prst="rect">
            <a:avLst/>
          </a:prstGeom>
        </p:spPr>
      </p:pic>
    </p:spTree>
    <p:extLst>
      <p:ext uri="{BB962C8B-B14F-4D97-AF65-F5344CB8AC3E}">
        <p14:creationId xmlns:p14="http://schemas.microsoft.com/office/powerpoint/2010/main" val="64523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211494"/>
            <a:ext cx="5603966" cy="4023360"/>
          </a:xfrm>
        </p:spPr>
        <p:txBody>
          <a:bodyPr>
            <a:normAutofit/>
          </a:bodyPr>
          <a:lstStyle/>
          <a:p>
            <a:pPr lvl="2">
              <a:buClr>
                <a:srgbClr val="99CB38"/>
              </a:buClr>
              <a:buFont typeface="Wingdings" panose="05000000000000000000" pitchFamily="2" charset="2"/>
              <a:buChar char="§"/>
            </a:pPr>
            <a:endParaRPr lang="en-US" sz="1600" dirty="0">
              <a:solidFill>
                <a:prstClr val="black">
                  <a:lumMod val="75000"/>
                  <a:lumOff val="25000"/>
                </a:prstClr>
              </a:solidFill>
            </a:endParaRPr>
          </a:p>
          <a:p>
            <a:pPr lvl="2">
              <a:buClr>
                <a:srgbClr val="99CB38"/>
              </a:buClr>
              <a:buFont typeface="Wingdings" panose="05000000000000000000" pitchFamily="2" charset="2"/>
              <a:buChar char="§"/>
            </a:pPr>
            <a:endParaRPr lang="en-US" sz="1600" dirty="0">
              <a:solidFill>
                <a:prstClr val="black">
                  <a:lumMod val="75000"/>
                  <a:lumOff val="25000"/>
                </a:prstClr>
              </a:solidFill>
            </a:endParaRPr>
          </a:p>
          <a:p>
            <a:pPr lvl="2">
              <a:buFont typeface="Wingdings" panose="05000000000000000000" pitchFamily="2" charset="2"/>
              <a:buChar char="§"/>
            </a:pPr>
            <a:endParaRPr lang="en-US" sz="1600" dirty="0">
              <a:solidFill>
                <a:prstClr val="black">
                  <a:lumMod val="75000"/>
                  <a:lumOff val="25000"/>
                </a:prstClr>
              </a:solidFill>
            </a:endParaRPr>
          </a:p>
          <a:p>
            <a:pPr lvl="1">
              <a:buFont typeface="Wingdings" panose="05000000000000000000" pitchFamily="2" charset="2"/>
              <a:buChar char="§"/>
            </a:pPr>
            <a:endParaRPr lang="en-US" sz="2000" dirty="0">
              <a:solidFill>
                <a:prstClr val="black">
                  <a:lumMod val="75000"/>
                  <a:lumOff val="2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009" y="0"/>
            <a:ext cx="2466975" cy="1685925"/>
          </a:xfrm>
          <a:prstGeom prst="rect">
            <a:avLst/>
          </a:prstGeom>
        </p:spPr>
      </p:pic>
      <p:sp>
        <p:nvSpPr>
          <p:cNvPr id="5" name="TextBox 4"/>
          <p:cNvSpPr txBox="1"/>
          <p:nvPr/>
        </p:nvSpPr>
        <p:spPr>
          <a:xfrm>
            <a:off x="1998617" y="3256523"/>
            <a:ext cx="8268789" cy="1477328"/>
          </a:xfrm>
          <a:prstGeom prst="rect">
            <a:avLst/>
          </a:prstGeom>
          <a:noFill/>
        </p:spPr>
        <p:txBody>
          <a:bodyPr wrap="square" rtlCol="0">
            <a:spAutoFit/>
          </a:bodyPr>
          <a:lstStyle/>
          <a:p>
            <a:pPr algn="ctr"/>
            <a:r>
              <a:rPr lang="en-US" dirty="0"/>
              <a:t>Heather Wheeler</a:t>
            </a:r>
          </a:p>
          <a:p>
            <a:pPr algn="ctr"/>
            <a:r>
              <a:rPr lang="en-US" dirty="0"/>
              <a:t>Program Manager, Virginia Grown</a:t>
            </a:r>
          </a:p>
          <a:p>
            <a:pPr algn="ctr"/>
            <a:r>
              <a:rPr lang="en-US" dirty="0">
                <a:hlinkClick r:id="rId3"/>
              </a:rPr>
              <a:t>heather.wheeler@vdacs.virginia.gov</a:t>
            </a:r>
            <a:endParaRPr lang="en-US" dirty="0"/>
          </a:p>
          <a:p>
            <a:pPr algn="ctr"/>
            <a:r>
              <a:rPr lang="en-US" dirty="0"/>
              <a:t>804-786-5842</a:t>
            </a:r>
          </a:p>
          <a:p>
            <a:pPr algn="ctr"/>
            <a:r>
              <a:rPr lang="en-US" dirty="0"/>
              <a:t>www.VirginiaGrown.com</a:t>
            </a:r>
          </a:p>
        </p:txBody>
      </p:sp>
    </p:spTree>
    <p:extLst>
      <p:ext uri="{BB962C8B-B14F-4D97-AF65-F5344CB8AC3E}">
        <p14:creationId xmlns:p14="http://schemas.microsoft.com/office/powerpoint/2010/main" val="21241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Informed:</a:t>
            </a:r>
          </a:p>
        </p:txBody>
      </p:sp>
      <p:sp>
        <p:nvSpPr>
          <p:cNvPr id="3" name="Content Placeholder 2"/>
          <p:cNvSpPr>
            <a:spLocks noGrp="1"/>
          </p:cNvSpPr>
          <p:nvPr>
            <p:ph idx="1"/>
          </p:nvPr>
        </p:nvSpPr>
        <p:spPr>
          <a:xfrm>
            <a:off x="1097280" y="1845734"/>
            <a:ext cx="10058400" cy="468738"/>
          </a:xfrm>
        </p:spPr>
        <p:txBody>
          <a:bodyPr>
            <a:normAutofit/>
          </a:bodyPr>
          <a:lstStyle/>
          <a:p>
            <a:pPr algn="ctr"/>
            <a:r>
              <a:rPr lang="en-US" sz="2400" dirty="0">
                <a:hlinkClick r:id="rId2"/>
              </a:rPr>
              <a:t>https://www.virginia.gov/coronavirus/</a:t>
            </a:r>
            <a:endParaRPr lang="en-US" sz="2400" dirty="0">
              <a:solidFill>
                <a:srgbClr val="000000"/>
              </a:solidFill>
              <a:latin typeface="Equity Text"/>
            </a:endParaRPr>
          </a:p>
          <a:p>
            <a:pPr algn="ctr"/>
            <a:endParaRPr lang="en-US" sz="2400" dirty="0">
              <a:solidFill>
                <a:srgbClr val="000000"/>
              </a:solidFill>
              <a:latin typeface="Equity Tex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752" y="2422846"/>
            <a:ext cx="6169288" cy="3186234"/>
          </a:xfrm>
          <a:prstGeom prst="rect">
            <a:avLst/>
          </a:prstGeom>
        </p:spPr>
      </p:pic>
      <p:sp>
        <p:nvSpPr>
          <p:cNvPr id="7" name="TextBox 6"/>
          <p:cNvSpPr txBox="1"/>
          <p:nvPr/>
        </p:nvSpPr>
        <p:spPr>
          <a:xfrm>
            <a:off x="1097280" y="2606722"/>
            <a:ext cx="4034278"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Forward Virginia Phase Three Guidelines</a:t>
            </a:r>
          </a:p>
          <a:p>
            <a:pPr marL="285750" indent="-285750">
              <a:buFont typeface="Arial" panose="020B0604020202020204" pitchFamily="34" charset="0"/>
              <a:buChar char="•"/>
            </a:pPr>
            <a:r>
              <a:rPr lang="en-US" sz="3200" dirty="0"/>
              <a:t>Printable Posters</a:t>
            </a:r>
          </a:p>
          <a:p>
            <a:pPr marL="285750" indent="-285750">
              <a:buFont typeface="Arial" panose="020B0604020202020204" pitchFamily="34" charset="0"/>
              <a:buChar char="•"/>
            </a:pPr>
            <a:r>
              <a:rPr lang="en-US" sz="3200" dirty="0"/>
              <a:t>Frequently Asked Questions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829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Informed:</a:t>
            </a:r>
          </a:p>
        </p:txBody>
      </p:sp>
      <p:sp>
        <p:nvSpPr>
          <p:cNvPr id="3" name="Content Placeholder 2"/>
          <p:cNvSpPr>
            <a:spLocks noGrp="1"/>
          </p:cNvSpPr>
          <p:nvPr>
            <p:ph idx="1"/>
          </p:nvPr>
        </p:nvSpPr>
        <p:spPr/>
        <p:txBody>
          <a:bodyPr/>
          <a:lstStyle/>
          <a:p>
            <a:r>
              <a:rPr lang="en-US" i="1" dirty="0">
                <a:solidFill>
                  <a:srgbClr val="000000"/>
                </a:solidFill>
                <a:latin typeface="Equity Text"/>
              </a:rPr>
              <a:t>www.vdacs.virginia.gov</a:t>
            </a:r>
          </a:p>
          <a:p>
            <a:endParaRPr lang="en-US" dirty="0">
              <a:solidFill>
                <a:srgbClr val="000000"/>
              </a:solidFill>
              <a:latin typeface="Equity Text"/>
            </a:endParaRPr>
          </a:p>
          <a:p>
            <a:endParaRPr lang="en-US" dirty="0">
              <a:solidFill>
                <a:srgbClr val="000000"/>
              </a:solidFill>
              <a:latin typeface="Equity Text"/>
            </a:endParaRPr>
          </a:p>
        </p:txBody>
      </p:sp>
      <p:pic>
        <p:nvPicPr>
          <p:cNvPr id="5" name="Picture 4"/>
          <p:cNvPicPr>
            <a:picLocks noChangeAspect="1"/>
          </p:cNvPicPr>
          <p:nvPr/>
        </p:nvPicPr>
        <p:blipFill>
          <a:blip r:embed="rId2"/>
          <a:stretch>
            <a:fillRect/>
          </a:stretch>
        </p:blipFill>
        <p:spPr>
          <a:xfrm>
            <a:off x="697230" y="2538943"/>
            <a:ext cx="10858500" cy="3438525"/>
          </a:xfrm>
          <a:prstGeom prst="rect">
            <a:avLst/>
          </a:prstGeom>
        </p:spPr>
      </p:pic>
    </p:spTree>
    <p:extLst>
      <p:ext uri="{BB962C8B-B14F-4D97-AF65-F5344CB8AC3E}">
        <p14:creationId xmlns:p14="http://schemas.microsoft.com/office/powerpoint/2010/main" val="302082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a:t>
            </a:r>
          </a:p>
        </p:txBody>
      </p:sp>
      <p:sp>
        <p:nvSpPr>
          <p:cNvPr id="3" name="Content Placeholder 2"/>
          <p:cNvSpPr>
            <a:spLocks noGrp="1"/>
          </p:cNvSpPr>
          <p:nvPr>
            <p:ph idx="1"/>
          </p:nvPr>
        </p:nvSpPr>
        <p:spPr/>
        <p:txBody>
          <a:bodyPr/>
          <a:lstStyle/>
          <a:p>
            <a:endParaRPr lang="en-US" dirty="0">
              <a:solidFill>
                <a:srgbClr val="000000"/>
              </a:solidFill>
              <a:latin typeface="Equity Text"/>
            </a:endParaRPr>
          </a:p>
          <a:p>
            <a:endParaRPr lang="en-US" dirty="0">
              <a:solidFill>
                <a:srgbClr val="000000"/>
              </a:solidFill>
              <a:latin typeface="Equity Text"/>
            </a:endParaRPr>
          </a:p>
        </p:txBody>
      </p:sp>
      <p:sp>
        <p:nvSpPr>
          <p:cNvPr id="4" name="TextBox 3"/>
          <p:cNvSpPr txBox="1"/>
          <p:nvPr/>
        </p:nvSpPr>
        <p:spPr>
          <a:xfrm>
            <a:off x="1097280" y="1845734"/>
            <a:ext cx="4389120" cy="5355312"/>
          </a:xfrm>
          <a:prstGeom prst="rect">
            <a:avLst/>
          </a:prstGeom>
          <a:noFill/>
        </p:spPr>
        <p:txBody>
          <a:bodyPr wrap="square" rtlCol="0">
            <a:spAutoFit/>
          </a:bodyPr>
          <a:lstStyle/>
          <a:p>
            <a:pPr marL="285750" indent="-285750">
              <a:buFont typeface="Arial" panose="020B0604020202020204" pitchFamily="34" charset="0"/>
              <a:buChar char="•"/>
            </a:pPr>
            <a:r>
              <a:rPr lang="en-US" b="1" dirty="0"/>
              <a:t>Virginia Department of Agriculture</a:t>
            </a:r>
          </a:p>
          <a:p>
            <a:pPr marL="742950" lvl="1" indent="-285750">
              <a:buFont typeface="Arial" panose="020B0604020202020204" pitchFamily="34" charset="0"/>
              <a:buChar char="•"/>
            </a:pPr>
            <a:r>
              <a:rPr lang="en-US" dirty="0"/>
              <a:t>Food and Produce Safety</a:t>
            </a:r>
          </a:p>
          <a:p>
            <a:pPr marL="742950" lvl="1" indent="-285750">
              <a:buFont typeface="Arial" panose="020B0604020202020204" pitchFamily="34" charset="0"/>
              <a:buChar char="•"/>
            </a:pPr>
            <a:r>
              <a:rPr lang="en-US" dirty="0"/>
              <a:t>Office of Promotions</a:t>
            </a:r>
          </a:p>
          <a:p>
            <a:pPr marL="1200150" lvl="2" indent="-285750">
              <a:buFont typeface="Arial" panose="020B0604020202020204" pitchFamily="34" charset="0"/>
              <a:buChar char="•"/>
            </a:pPr>
            <a:r>
              <a:rPr lang="en-US" dirty="0"/>
              <a:t>Virginia Grown</a:t>
            </a:r>
          </a:p>
          <a:p>
            <a:pPr marL="1200150" lvl="2" indent="-285750">
              <a:buFont typeface="Arial" panose="020B0604020202020204" pitchFamily="34" charset="0"/>
              <a:buChar char="•"/>
            </a:pPr>
            <a:r>
              <a:rPr lang="en-US" dirty="0"/>
              <a:t>Virginia Finest</a:t>
            </a:r>
          </a:p>
          <a:p>
            <a:pPr marL="742950" lvl="1" indent="-285750">
              <a:buFont typeface="Arial" panose="020B0604020202020204" pitchFamily="34" charset="0"/>
              <a:buChar char="•"/>
            </a:pPr>
            <a:r>
              <a:rPr lang="en-US" dirty="0"/>
              <a:t>Office of Domestic Marketing </a:t>
            </a:r>
          </a:p>
          <a:p>
            <a:pPr marL="1200150" lvl="2" indent="-285750">
              <a:buFont typeface="Arial" panose="020B0604020202020204" pitchFamily="34" charset="0"/>
              <a:buChar char="•"/>
            </a:pPr>
            <a:r>
              <a:rPr lang="en-US" dirty="0"/>
              <a:t>Regional Staff</a:t>
            </a:r>
          </a:p>
          <a:p>
            <a:pPr marL="742950" lvl="1" indent="-285750">
              <a:buFont typeface="Arial" panose="020B0604020202020204" pitchFamily="34" charset="0"/>
              <a:buChar char="•"/>
            </a:pPr>
            <a:r>
              <a:rPr lang="en-US" dirty="0">
                <a:solidFill>
                  <a:prstClr val="black"/>
                </a:solidFill>
              </a:rPr>
              <a:t>Agriculture and Forestry Development (AFID Grant) </a:t>
            </a:r>
            <a:endParaRPr lang="en-US" dirty="0"/>
          </a:p>
          <a:p>
            <a:pPr marL="285750" lvl="0" indent="-285750">
              <a:buFont typeface="Arial" panose="020B0604020202020204" pitchFamily="34" charset="0"/>
              <a:buChar char="•"/>
            </a:pPr>
            <a:r>
              <a:rPr lang="en-US" b="1" dirty="0">
                <a:solidFill>
                  <a:prstClr val="black"/>
                </a:solidFill>
              </a:rPr>
              <a:t>Virginia Cooperative Extension</a:t>
            </a:r>
          </a:p>
          <a:p>
            <a:pPr marL="742950" lvl="1" indent="-285750">
              <a:buFont typeface="Arial" panose="020B0604020202020204" pitchFamily="34" charset="0"/>
              <a:buChar char="•"/>
            </a:pPr>
            <a:r>
              <a:rPr lang="en-US" dirty="0">
                <a:solidFill>
                  <a:prstClr val="black"/>
                </a:solidFill>
              </a:rPr>
              <a:t>State and local staff</a:t>
            </a:r>
          </a:p>
          <a:p>
            <a:pPr marL="285750" lvl="0" indent="-285750">
              <a:buFont typeface="Arial" panose="020B0604020202020204" pitchFamily="34" charset="0"/>
              <a:buChar char="•"/>
            </a:pPr>
            <a:r>
              <a:rPr lang="en-US" b="1" dirty="0">
                <a:solidFill>
                  <a:prstClr val="black"/>
                </a:solidFill>
              </a:rPr>
              <a:t>Virginia Tourism</a:t>
            </a:r>
          </a:p>
          <a:p>
            <a:pPr marL="742950" lvl="1" indent="-285750">
              <a:buFont typeface="Arial" panose="020B0604020202020204" pitchFamily="34" charset="0"/>
              <a:buChar char="•"/>
            </a:pPr>
            <a:r>
              <a:rPr lang="en-US" dirty="0">
                <a:solidFill>
                  <a:prstClr val="black"/>
                </a:solidFill>
              </a:rPr>
              <a:t>Local Office</a:t>
            </a:r>
          </a:p>
          <a:p>
            <a:pPr marL="742950" lvl="1" indent="-285750">
              <a:buFont typeface="Arial" panose="020B0604020202020204" pitchFamily="34" charset="0"/>
              <a:buChar char="•"/>
            </a:pPr>
            <a:r>
              <a:rPr lang="en-US" dirty="0">
                <a:solidFill>
                  <a:prstClr val="black"/>
                </a:solidFill>
              </a:rPr>
              <a:t>Destination Marketing Office</a:t>
            </a:r>
          </a:p>
          <a:p>
            <a:pPr marL="285750" lvl="0" indent="-285750">
              <a:buFont typeface="Arial" panose="020B0604020202020204" pitchFamily="34" charset="0"/>
              <a:buChar char="•"/>
            </a:pPr>
            <a:r>
              <a:rPr lang="en-US" b="1" dirty="0">
                <a:solidFill>
                  <a:prstClr val="black"/>
                </a:solidFill>
              </a:rPr>
              <a:t>Department of Health</a:t>
            </a:r>
          </a:p>
          <a:p>
            <a:pPr marL="742950" lvl="1" indent="-285750">
              <a:buFont typeface="Arial" panose="020B0604020202020204" pitchFamily="34" charset="0"/>
              <a:buChar char="•"/>
            </a:pPr>
            <a:r>
              <a:rPr lang="en-US" dirty="0">
                <a:solidFill>
                  <a:prstClr val="black"/>
                </a:solidFill>
              </a:rPr>
              <a:t>State and Local</a:t>
            </a:r>
          </a:p>
          <a:p>
            <a:pPr marL="742950" lvl="1" indent="-285750">
              <a:buFont typeface="Arial" panose="020B0604020202020204" pitchFamily="34" charset="0"/>
              <a:buChar char="•"/>
            </a:pPr>
            <a:endParaRPr lang="en-US" dirty="0">
              <a:solidFill>
                <a:prstClr val="black"/>
              </a:solidFill>
            </a:endParaRPr>
          </a:p>
          <a:p>
            <a:pPr marL="742950" lvl="1"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p>
        </p:txBody>
      </p:sp>
      <p:sp>
        <p:nvSpPr>
          <p:cNvPr id="7" name="TextBox 6"/>
          <p:cNvSpPr txBox="1"/>
          <p:nvPr/>
        </p:nvSpPr>
        <p:spPr>
          <a:xfrm>
            <a:off x="6345528" y="1845734"/>
            <a:ext cx="5096528"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Local Department of Economic Development</a:t>
            </a:r>
            <a:endParaRPr lang="en-US" dirty="0"/>
          </a:p>
          <a:p>
            <a:pPr marL="285750" lvl="0" indent="-285750">
              <a:buFont typeface="Arial" panose="020B0604020202020204" pitchFamily="34" charset="0"/>
              <a:buChar char="•"/>
            </a:pPr>
            <a:r>
              <a:rPr lang="en-US" b="1" dirty="0">
                <a:solidFill>
                  <a:prstClr val="black"/>
                </a:solidFill>
              </a:rPr>
              <a:t>Virginia Agribusiness Council</a:t>
            </a:r>
          </a:p>
          <a:p>
            <a:pPr marL="285750" lvl="0" indent="-285750">
              <a:buFont typeface="Arial" panose="020B0604020202020204" pitchFamily="34" charset="0"/>
              <a:buChar char="•"/>
            </a:pPr>
            <a:r>
              <a:rPr lang="en-US" b="1" dirty="0">
                <a:solidFill>
                  <a:prstClr val="black"/>
                </a:solidFill>
              </a:rPr>
              <a:t>Virginia Small Business Development Centers</a:t>
            </a:r>
          </a:p>
          <a:p>
            <a:pPr marL="285750" lvl="0" indent="-285750">
              <a:buFont typeface="Arial" panose="020B0604020202020204" pitchFamily="34" charset="0"/>
              <a:buChar char="•"/>
            </a:pPr>
            <a:endParaRPr lang="en-US" b="1" dirty="0">
              <a:solidFill>
                <a:prstClr val="black"/>
              </a:solidFill>
            </a:endParaRPr>
          </a:p>
          <a:p>
            <a:pPr marL="285750" lvl="0" indent="-285750">
              <a:buFont typeface="Arial" panose="020B0604020202020204" pitchFamily="34" charset="0"/>
              <a:buChar char="•"/>
            </a:pPr>
            <a:endParaRPr lang="en-US" b="1" dirty="0">
              <a:solidFill>
                <a:prstClr val="black"/>
              </a:solidFill>
            </a:endParaRPr>
          </a:p>
          <a:p>
            <a:pPr marL="285750" lvl="0" indent="-285750">
              <a:buFont typeface="Arial" panose="020B0604020202020204" pitchFamily="34" charset="0"/>
              <a:buChar char="•"/>
            </a:pPr>
            <a:r>
              <a:rPr lang="en-US" sz="2400" b="1" dirty="0">
                <a:solidFill>
                  <a:prstClr val="black"/>
                </a:solidFill>
              </a:rPr>
              <a:t>Take advantage of all the virtual learning being offered both statewide and nationally.</a:t>
            </a:r>
          </a:p>
          <a:p>
            <a:pPr marL="285750" lvl="0" indent="-285750">
              <a:buFont typeface="Arial" panose="020B0604020202020204" pitchFamily="34" charset="0"/>
              <a:buChar char="•"/>
            </a:pPr>
            <a:endParaRPr lang="en-US" b="1" dirty="0">
              <a:solidFill>
                <a:prstClr val="black"/>
              </a:solidFill>
            </a:endParaRPr>
          </a:p>
          <a:p>
            <a:pPr marL="285750" lvl="0" indent="-285750">
              <a:buFont typeface="Arial" panose="020B0604020202020204" pitchFamily="34" charset="0"/>
              <a:buChar char="•"/>
            </a:pPr>
            <a:endParaRPr lang="en-US" dirty="0">
              <a:solidFill>
                <a:prstClr val="black"/>
              </a:solidFill>
            </a:endParaRPr>
          </a:p>
          <a:p>
            <a:pPr marL="742950" lvl="1" indent="-285750">
              <a:buFont typeface="Arial" panose="020B0604020202020204" pitchFamily="34" charset="0"/>
              <a:buChar char="•"/>
            </a:pPr>
            <a:endParaRPr lang="en-US" dirty="0">
              <a:solidFill>
                <a:prstClr val="black"/>
              </a:solidFill>
            </a:endParaRP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542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Guidance:</a:t>
            </a:r>
          </a:p>
        </p:txBody>
      </p:sp>
      <p:sp>
        <p:nvSpPr>
          <p:cNvPr id="3" name="Content Placeholder 2"/>
          <p:cNvSpPr>
            <a:spLocks noGrp="1"/>
          </p:cNvSpPr>
          <p:nvPr>
            <p:ph idx="1"/>
          </p:nvPr>
        </p:nvSpPr>
        <p:spPr>
          <a:xfrm>
            <a:off x="1097280" y="2224584"/>
            <a:ext cx="10058400" cy="3901895"/>
          </a:xfrm>
        </p:spPr>
        <p:txBody>
          <a:bodyPr>
            <a:normAutofit/>
          </a:bodyPr>
          <a:lstStyle/>
          <a:p>
            <a:pPr algn="ctr"/>
            <a:r>
              <a:rPr lang="en-US" sz="2800" b="1" dirty="0"/>
              <a:t>SAFER AT HOME: PHASE THREE GUIDELINES FOR ALL BUSINESS SECTORS </a:t>
            </a:r>
            <a:endParaRPr lang="en-US" sz="2800" dirty="0"/>
          </a:p>
          <a:p>
            <a:pPr lvl="1"/>
            <a:r>
              <a:rPr lang="en-US" sz="2400" dirty="0">
                <a:hlinkClick r:id="rId2"/>
              </a:rPr>
              <a:t>https://www.governor.virginia.gov/media/governorvirginiagov/governor-of-virginia/pdf/Forward-Virginia-Phase-Three-Guidelines.pdf</a:t>
            </a:r>
            <a:endParaRPr lang="en-US" sz="2400" b="1" dirty="0"/>
          </a:p>
          <a:p>
            <a:pPr lvl="1"/>
            <a:r>
              <a:rPr lang="en-US" sz="2800" dirty="0"/>
              <a:t>Save this link and refer to it often</a:t>
            </a:r>
          </a:p>
          <a:p>
            <a:pPr lvl="1"/>
            <a:r>
              <a:rPr lang="en-US" sz="2800" dirty="0"/>
              <a:t>Changes can occur during the Phase</a:t>
            </a:r>
          </a:p>
          <a:p>
            <a:pPr lvl="1"/>
            <a:endParaRPr lang="en-US" b="1" dirty="0"/>
          </a:p>
        </p:txBody>
      </p:sp>
    </p:spTree>
    <p:extLst>
      <p:ext uri="{BB962C8B-B14F-4D97-AF65-F5344CB8AC3E}">
        <p14:creationId xmlns:p14="http://schemas.microsoft.com/office/powerpoint/2010/main" val="221808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Guidelines:</a:t>
            </a:r>
          </a:p>
        </p:txBody>
      </p:sp>
      <p:sp>
        <p:nvSpPr>
          <p:cNvPr id="3" name="Content Placeholder 2"/>
          <p:cNvSpPr>
            <a:spLocks noGrp="1"/>
          </p:cNvSpPr>
          <p:nvPr>
            <p:ph idx="1"/>
          </p:nvPr>
        </p:nvSpPr>
        <p:spPr>
          <a:xfrm>
            <a:off x="1097280" y="1845734"/>
            <a:ext cx="10058400" cy="4280746"/>
          </a:xfrm>
        </p:spPr>
        <p:txBody>
          <a:bodyPr>
            <a:normAutofit lnSpcReduction="10000"/>
          </a:bodyPr>
          <a:lstStyle/>
          <a:p>
            <a:pPr algn="ctr"/>
            <a:r>
              <a:rPr lang="en-US" sz="2800" b="1" dirty="0"/>
              <a:t>SAFER AT HOME: PHASE THREE GUIDELINES FOR ALL BUSINESS SECTORS </a:t>
            </a:r>
            <a:endParaRPr lang="en-US" sz="2800" dirty="0"/>
          </a:p>
          <a:p>
            <a:pPr lvl="1"/>
            <a:r>
              <a:rPr lang="en-US" dirty="0">
                <a:hlinkClick r:id="rId2"/>
              </a:rPr>
              <a:t>https://www.governor.virginia.gov/media/governorvirginiagov/governor-of-virginia/pdf/Forward-Virginia-Phase-Three-Guidelines.pdf</a:t>
            </a:r>
            <a:endParaRPr lang="en-US" b="1" dirty="0"/>
          </a:p>
          <a:p>
            <a:pPr marL="201168" lvl="1" indent="0">
              <a:buNone/>
            </a:pPr>
            <a:r>
              <a:rPr lang="en-US" b="1" dirty="0"/>
              <a:t>Includes Guidelines for:</a:t>
            </a:r>
          </a:p>
          <a:p>
            <a:pPr lvl="1"/>
            <a:r>
              <a:rPr lang="en-US" b="1" dirty="0"/>
              <a:t>Physical Distancing Best Practices</a:t>
            </a:r>
          </a:p>
          <a:p>
            <a:pPr lvl="1"/>
            <a:r>
              <a:rPr lang="en-US" b="1" dirty="0"/>
              <a:t>Enhanced Cleaning and Disinfecting Best Practices</a:t>
            </a:r>
          </a:p>
          <a:p>
            <a:pPr lvl="1"/>
            <a:r>
              <a:rPr lang="en-US" b="1" dirty="0"/>
              <a:t>Enhanced Workplace Safety Best Practices</a:t>
            </a:r>
          </a:p>
          <a:p>
            <a:pPr lvl="1"/>
            <a:r>
              <a:rPr lang="en-US" b="1" dirty="0"/>
              <a:t>Guidelines for Social Gatherings, Restaurants and Beverage Services, Farmers Markets, Brick and Mortar Retail, Fitness and Exercise Facilities, Swimming Pools, Recreational Sports, Personal Care and Grooming Services, Campgrounds and Overnight Summer Camps, Entertainment and Public Amusement, Religious Services, and Horse and Other Livestock Shows, Horse Racing Racetracks: Multi-day Events, and Outdoor Speedways</a:t>
            </a:r>
          </a:p>
          <a:p>
            <a:pPr lvl="1"/>
            <a:r>
              <a:rPr lang="en-US" b="1" dirty="0"/>
              <a:t>Includes links to </a:t>
            </a:r>
            <a:r>
              <a:rPr lang="en-US" b="1" dirty="0" err="1"/>
              <a:t>printables</a:t>
            </a:r>
            <a:r>
              <a:rPr lang="en-US" b="1" dirty="0"/>
              <a:t> for use at your business</a:t>
            </a:r>
          </a:p>
          <a:p>
            <a:pPr lvl="1"/>
            <a:endParaRPr lang="en-US" b="1" dirty="0"/>
          </a:p>
          <a:p>
            <a:pPr lvl="1"/>
            <a:endParaRPr lang="en-US" b="1" dirty="0"/>
          </a:p>
        </p:txBody>
      </p:sp>
    </p:spTree>
    <p:extLst>
      <p:ext uri="{BB962C8B-B14F-4D97-AF65-F5344CB8AC3E}">
        <p14:creationId xmlns:p14="http://schemas.microsoft.com/office/powerpoint/2010/main" val="280332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Guidelines:</a:t>
            </a:r>
          </a:p>
        </p:txBody>
      </p:sp>
      <p:sp>
        <p:nvSpPr>
          <p:cNvPr id="3" name="Content Placeholder 2"/>
          <p:cNvSpPr>
            <a:spLocks noGrp="1"/>
          </p:cNvSpPr>
          <p:nvPr>
            <p:ph idx="1"/>
          </p:nvPr>
        </p:nvSpPr>
        <p:spPr>
          <a:xfrm>
            <a:off x="1097280" y="1845734"/>
            <a:ext cx="10058400" cy="4280746"/>
          </a:xfrm>
        </p:spPr>
        <p:txBody>
          <a:bodyPr>
            <a:normAutofit/>
          </a:bodyPr>
          <a:lstStyle/>
          <a:p>
            <a:pPr algn="ctr"/>
            <a:r>
              <a:rPr lang="en-US" sz="2800" b="1" dirty="0"/>
              <a:t>SAFER AT HOME: PHASE THREE GUIDELINES FOR ALL BUSINESS SECTORS </a:t>
            </a:r>
            <a:endParaRPr lang="en-US" sz="2800" dirty="0"/>
          </a:p>
          <a:p>
            <a:pPr lvl="1"/>
            <a:r>
              <a:rPr lang="en-US" dirty="0">
                <a:hlinkClick r:id="rId2"/>
              </a:rPr>
              <a:t>https://www.governor.virginia.gov/media/governorvirginiagov/governor-of-virginia/pdf/Forward-Virginia-Phase-Three-Guidelines.pdf</a:t>
            </a:r>
            <a:endParaRPr lang="en-US" b="1" dirty="0"/>
          </a:p>
          <a:p>
            <a:pPr lvl="1"/>
            <a:r>
              <a:rPr lang="en-US" dirty="0"/>
              <a:t>Establish policies and practices for maintaining appropriate physical distance between persons not living in the same household. </a:t>
            </a:r>
          </a:p>
          <a:p>
            <a:pPr lvl="1"/>
            <a:r>
              <a:rPr lang="en-US" dirty="0"/>
              <a:t>Provide clear communication and signage for physical distancing in areas where individuals may congregate, especially at entrances, in seating areas, and in check-out lines.</a:t>
            </a:r>
            <a:endParaRPr lang="en-US" b="1" dirty="0"/>
          </a:p>
          <a:p>
            <a:pPr lvl="1"/>
            <a:r>
              <a:rPr lang="en-US" dirty="0"/>
              <a:t>Limit the occupancy of physical spaces to ensure that adequate physical distancing may be maintained. (See sector-specific guidelines for more detailed information.)</a:t>
            </a:r>
          </a:p>
          <a:p>
            <a:pPr lvl="1"/>
            <a:r>
              <a:rPr lang="en-US" dirty="0"/>
              <a:t>Practice routine cleaning and disinfection of high contact areas and hard surfaces, including check out stations and payment pads, store entrance push/pull pads, door knobs/handles, dining tables/chairs, light switches, handrails, restrooms, floors, and equipment.</a:t>
            </a:r>
            <a:endParaRPr lang="en-US" b="1" dirty="0"/>
          </a:p>
        </p:txBody>
      </p:sp>
    </p:spTree>
    <p:extLst>
      <p:ext uri="{BB962C8B-B14F-4D97-AF65-F5344CB8AC3E}">
        <p14:creationId xmlns:p14="http://schemas.microsoft.com/office/powerpoint/2010/main" val="27968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Guidelines:</a:t>
            </a:r>
          </a:p>
        </p:txBody>
      </p:sp>
      <p:sp>
        <p:nvSpPr>
          <p:cNvPr id="3" name="Content Placeholder 2"/>
          <p:cNvSpPr>
            <a:spLocks noGrp="1"/>
          </p:cNvSpPr>
          <p:nvPr>
            <p:ph idx="1"/>
          </p:nvPr>
        </p:nvSpPr>
        <p:spPr>
          <a:xfrm>
            <a:off x="1097280" y="1845734"/>
            <a:ext cx="10058400" cy="4280746"/>
          </a:xfrm>
        </p:spPr>
        <p:txBody>
          <a:bodyPr>
            <a:normAutofit lnSpcReduction="10000"/>
          </a:bodyPr>
          <a:lstStyle/>
          <a:p>
            <a:pPr algn="ctr"/>
            <a:r>
              <a:rPr lang="en-US" sz="2800" b="1" dirty="0"/>
              <a:t>SAFER AT HOME: PHASE THREE GUIDELINES FOR ALL BUSINESS SECTORS </a:t>
            </a:r>
            <a:endParaRPr lang="en-US" sz="2800" dirty="0"/>
          </a:p>
          <a:p>
            <a:pPr lvl="1"/>
            <a:r>
              <a:rPr lang="en-US" dirty="0">
                <a:hlinkClick r:id="rId2"/>
              </a:rPr>
              <a:t>https://www.governor.virginia.gov/media/governorvirginiagov/governor-of-virginia/pdf/Forward-Virginia-Phase-Three-Guidelines.pdf</a:t>
            </a:r>
            <a:endParaRPr lang="en-US" dirty="0"/>
          </a:p>
          <a:p>
            <a:pPr lvl="1"/>
            <a:r>
              <a:rPr lang="en-US" dirty="0"/>
              <a:t>To the extent tools or equipment must be shared, provide access to and instruct workers to use an EPA-approved disinfectant to clean items before and after use. </a:t>
            </a:r>
          </a:p>
          <a:p>
            <a:pPr lvl="1"/>
            <a:r>
              <a:rPr lang="en-US" dirty="0"/>
              <a:t>Provide a place for employees and customers to wash hands with soap and water, or provide alcohol-based hand sanitizers containing at least 60% alcohol.</a:t>
            </a:r>
          </a:p>
          <a:p>
            <a:pPr lvl="1"/>
            <a:r>
              <a:rPr lang="en-US" dirty="0"/>
              <a:t>When developing staff schedules, implement additional short breaks to increase the frequency with which staff can wash hands with soap and water. Alternatively, consider providing alcohol-based hand sanitizers with at least 60% alcohol so that workers can frequently sanitize their hands.</a:t>
            </a:r>
          </a:p>
          <a:p>
            <a:pPr lvl="1"/>
            <a:endParaRPr lang="en-US" dirty="0"/>
          </a:p>
          <a:p>
            <a:pPr lvl="1"/>
            <a:r>
              <a:rPr lang="en-US" i="1" dirty="0">
                <a:solidFill>
                  <a:srgbClr val="FF0000"/>
                </a:solidFill>
              </a:rPr>
              <a:t>This did not include all of the guidelines included in Phase 3 but instead a high level look at some of the guidelines included in the All Business Sector section.  Please review the entire document at the above listed website to view all the guidelines.</a:t>
            </a:r>
          </a:p>
          <a:p>
            <a:pPr lvl="1"/>
            <a:endParaRPr lang="en-US" b="1" dirty="0"/>
          </a:p>
          <a:p>
            <a:pPr lvl="1"/>
            <a:endParaRPr lang="en-US" b="1" dirty="0"/>
          </a:p>
        </p:txBody>
      </p:sp>
    </p:spTree>
    <p:extLst>
      <p:ext uri="{BB962C8B-B14F-4D97-AF65-F5344CB8AC3E}">
        <p14:creationId xmlns:p14="http://schemas.microsoft.com/office/powerpoint/2010/main" val="282747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6" name="TextBox 5"/>
          <p:cNvSpPr txBox="1"/>
          <p:nvPr/>
        </p:nvSpPr>
        <p:spPr>
          <a:xfrm>
            <a:off x="1254034" y="2040164"/>
            <a:ext cx="7458166"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Review the Phase 3 Guidelines and understand how they apply to your farm/business</a:t>
            </a:r>
          </a:p>
          <a:p>
            <a:pPr marL="742950" lvl="1" indent="-285750">
              <a:buFont typeface="Arial" panose="020B0604020202020204" pitchFamily="34" charset="0"/>
              <a:buChar char="•"/>
            </a:pPr>
            <a:r>
              <a:rPr lang="en-US" sz="2200" dirty="0"/>
              <a:t>Will you need to change the way the business operates?</a:t>
            </a:r>
          </a:p>
          <a:p>
            <a:pPr marL="742950" lvl="1" indent="-285750">
              <a:buFont typeface="Arial" panose="020B0604020202020204" pitchFamily="34" charset="0"/>
              <a:buChar char="•"/>
            </a:pPr>
            <a:r>
              <a:rPr lang="en-US" sz="2200" dirty="0"/>
              <a:t>Will you need to restrict access to parts of the farm or some activities previously offered?</a:t>
            </a:r>
          </a:p>
          <a:p>
            <a:pPr marL="742950" lvl="1" indent="-285750">
              <a:buFont typeface="Arial" panose="020B0604020202020204" pitchFamily="34" charset="0"/>
              <a:buChar char="•"/>
            </a:pPr>
            <a:r>
              <a:rPr lang="en-US" sz="2200" dirty="0"/>
              <a:t>Will you need additional staff, technology or equipment?</a:t>
            </a:r>
          </a:p>
          <a:p>
            <a:pPr marL="742950" lvl="1" indent="-285750">
              <a:buFont typeface="Arial" panose="020B0604020202020204" pitchFamily="34" charset="0"/>
              <a:buChar char="•"/>
            </a:pPr>
            <a:r>
              <a:rPr lang="en-US" sz="2200" dirty="0"/>
              <a:t>What are the costs associated with any changes?</a:t>
            </a:r>
          </a:p>
          <a:p>
            <a:pPr marL="285750" indent="-285750">
              <a:buFont typeface="Arial" panose="020B0604020202020204" pitchFamily="34" charset="0"/>
              <a:buChar char="•"/>
            </a:pPr>
            <a:r>
              <a:rPr lang="en-US" sz="2200" dirty="0"/>
              <a:t>Assess the risk</a:t>
            </a:r>
          </a:p>
          <a:p>
            <a:pPr marL="742950" lvl="1" indent="-285750">
              <a:buFont typeface="Arial" panose="020B0604020202020204" pitchFamily="34" charset="0"/>
              <a:buChar char="•"/>
            </a:pPr>
            <a:r>
              <a:rPr lang="en-US" sz="2200" dirty="0"/>
              <a:t>Your farm</a:t>
            </a:r>
          </a:p>
          <a:p>
            <a:pPr marL="742950" lvl="1" indent="-285750">
              <a:buFont typeface="Arial" panose="020B0604020202020204" pitchFamily="34" charset="0"/>
              <a:buChar char="•"/>
            </a:pPr>
            <a:r>
              <a:rPr lang="en-US" sz="2200" dirty="0"/>
              <a:t>Your family</a:t>
            </a:r>
          </a:p>
          <a:p>
            <a:pPr marL="742950" lvl="1" indent="-285750">
              <a:buFont typeface="Arial" panose="020B0604020202020204" pitchFamily="34" charset="0"/>
              <a:buChar char="•"/>
            </a:pPr>
            <a:r>
              <a:rPr lang="en-US" sz="2200" dirty="0"/>
              <a:t>Your staff</a:t>
            </a:r>
          </a:p>
          <a:p>
            <a:pPr marL="742950" lvl="1" indent="-285750">
              <a:buFont typeface="Arial" panose="020B0604020202020204" pitchFamily="34" charset="0"/>
              <a:buChar char="•"/>
            </a:pPr>
            <a:r>
              <a:rPr lang="en-US" sz="2200" dirty="0"/>
              <a:t>Your business</a:t>
            </a:r>
          </a:p>
        </p:txBody>
      </p:sp>
      <p:pic>
        <p:nvPicPr>
          <p:cNvPr id="8" name="Content Placeholder 7"/>
          <p:cNvPicPr>
            <a:picLocks noGrp="1" noChangeAspect="1"/>
          </p:cNvPicPr>
          <p:nvPr>
            <p:ph idx="1"/>
          </p:nvPr>
        </p:nvPicPr>
        <p:blipFill>
          <a:blip r:embed="rId2"/>
          <a:stretch>
            <a:fillRect/>
          </a:stretch>
        </p:blipFill>
        <p:spPr>
          <a:xfrm>
            <a:off x="8712200" y="3104878"/>
            <a:ext cx="2667000" cy="1714500"/>
          </a:xfrm>
          <a:prstGeom prst="rect">
            <a:avLst/>
          </a:prstGeom>
        </p:spPr>
      </p:pic>
    </p:spTree>
    <p:extLst>
      <p:ext uri="{BB962C8B-B14F-4D97-AF65-F5344CB8AC3E}">
        <p14:creationId xmlns:p14="http://schemas.microsoft.com/office/powerpoint/2010/main" val="40762109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6189</TotalTime>
  <Words>1434</Words>
  <Application>Microsoft Office PowerPoint</Application>
  <PresentationFormat>Widescreen</PresentationFormat>
  <Paragraphs>153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Equity Text</vt:lpstr>
      <vt:lpstr>Times New Roman</vt:lpstr>
      <vt:lpstr>Wingdings</vt:lpstr>
      <vt:lpstr>Retrospect</vt:lpstr>
      <vt:lpstr>PowerPoint Presentation</vt:lpstr>
      <vt:lpstr>Stay Informed:</vt:lpstr>
      <vt:lpstr>Stay Informed:</vt:lpstr>
      <vt:lpstr>Stay Connected:</vt:lpstr>
      <vt:lpstr>Phase 3 Guidance:</vt:lpstr>
      <vt:lpstr>Phase 3 Guidelines:</vt:lpstr>
      <vt:lpstr>Phase 3 Guidelines:</vt:lpstr>
      <vt:lpstr>Phase 3 Guidelines:</vt:lpstr>
      <vt:lpstr>Going Forward:</vt:lpstr>
      <vt:lpstr>Going Forward:</vt:lpstr>
      <vt:lpstr>Things to Consider:</vt:lpstr>
      <vt:lpstr>Things to Consider:</vt:lpstr>
      <vt:lpstr>Travel Surveys:</vt:lpstr>
      <vt:lpstr>PowerPoint Presentation</vt:lpstr>
      <vt:lpstr>Note of Caution:</vt:lpstr>
      <vt:lpstr>Reimagine:</vt:lpstr>
      <vt:lpstr>Consider Partnerships:</vt:lpstr>
      <vt:lpstr>Rethink Your Marketing:</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McCollum, Arielle (VDACS)</dc:creator>
  <cp:lastModifiedBy>Preisser, Livvy</cp:lastModifiedBy>
  <cp:revision>39</cp:revision>
  <dcterms:created xsi:type="dcterms:W3CDTF">2018-11-30T16:16:02Z</dcterms:created>
  <dcterms:modified xsi:type="dcterms:W3CDTF">2020-09-01T18:42:55Z</dcterms:modified>
</cp:coreProperties>
</file>