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5"/>
  </p:notesMasterIdLst>
  <p:handoutMasterIdLst>
    <p:handoutMasterId r:id="rId196"/>
  </p:handoutMasterIdLst>
  <p:sldIdLst>
    <p:sldId id="256" r:id="rId2"/>
    <p:sldId id="458" r:id="rId3"/>
    <p:sldId id="257" r:id="rId4"/>
    <p:sldId id="475" r:id="rId5"/>
    <p:sldId id="270" r:id="rId6"/>
    <p:sldId id="263" r:id="rId7"/>
    <p:sldId id="265" r:id="rId8"/>
    <p:sldId id="502" r:id="rId9"/>
    <p:sldId id="514" r:id="rId10"/>
    <p:sldId id="513" r:id="rId11"/>
    <p:sldId id="512" r:id="rId12"/>
    <p:sldId id="521" r:id="rId13"/>
    <p:sldId id="515" r:id="rId14"/>
    <p:sldId id="517" r:id="rId15"/>
    <p:sldId id="518" r:id="rId16"/>
    <p:sldId id="519" r:id="rId17"/>
    <p:sldId id="520" r:id="rId18"/>
    <p:sldId id="516" r:id="rId19"/>
    <p:sldId id="522" r:id="rId20"/>
    <p:sldId id="523" r:id="rId21"/>
    <p:sldId id="524" r:id="rId22"/>
    <p:sldId id="264" r:id="rId23"/>
    <p:sldId id="534" r:id="rId24"/>
    <p:sldId id="436" r:id="rId25"/>
    <p:sldId id="262" r:id="rId26"/>
    <p:sldId id="285" r:id="rId27"/>
    <p:sldId id="290" r:id="rId28"/>
    <p:sldId id="289" r:id="rId29"/>
    <p:sldId id="489" r:id="rId30"/>
    <p:sldId id="267" r:id="rId31"/>
    <p:sldId id="468" r:id="rId32"/>
    <p:sldId id="487" r:id="rId33"/>
    <p:sldId id="486" r:id="rId34"/>
    <p:sldId id="266" r:id="rId35"/>
    <p:sldId id="279" r:id="rId36"/>
    <p:sldId id="280" r:id="rId37"/>
    <p:sldId id="278" r:id="rId38"/>
    <p:sldId id="437" r:id="rId39"/>
    <p:sldId id="493" r:id="rId40"/>
    <p:sldId id="491" r:id="rId41"/>
    <p:sldId id="469" r:id="rId42"/>
    <p:sldId id="470" r:id="rId43"/>
    <p:sldId id="471" r:id="rId44"/>
    <p:sldId id="472" r:id="rId45"/>
    <p:sldId id="438" r:id="rId46"/>
    <p:sldId id="284" r:id="rId47"/>
    <p:sldId id="498" r:id="rId48"/>
    <p:sldId id="499" r:id="rId49"/>
    <p:sldId id="281" r:id="rId50"/>
    <p:sldId id="282" r:id="rId51"/>
    <p:sldId id="283" r:id="rId52"/>
    <p:sldId id="510" r:id="rId53"/>
    <p:sldId id="503" r:id="rId54"/>
    <p:sldId id="286" r:id="rId55"/>
    <p:sldId id="287" r:id="rId56"/>
    <p:sldId id="288" r:id="rId57"/>
    <p:sldId id="429" r:id="rId58"/>
    <p:sldId id="501" r:id="rId59"/>
    <p:sldId id="373" r:id="rId60"/>
    <p:sldId id="430" r:id="rId61"/>
    <p:sldId id="457" r:id="rId62"/>
    <p:sldId id="258" r:id="rId63"/>
    <p:sldId id="476" r:id="rId64"/>
    <p:sldId id="272" r:id="rId65"/>
    <p:sldId id="481" r:id="rId66"/>
    <p:sldId id="480" r:id="rId67"/>
    <p:sldId id="276" r:id="rId68"/>
    <p:sldId id="415" r:id="rId69"/>
    <p:sldId id="414" r:id="rId70"/>
    <p:sldId id="467" r:id="rId71"/>
    <p:sldId id="466" r:id="rId72"/>
    <p:sldId id="464" r:id="rId73"/>
    <p:sldId id="465" r:id="rId74"/>
    <p:sldId id="291" r:id="rId75"/>
    <p:sldId id="292" r:id="rId76"/>
    <p:sldId id="511" r:id="rId77"/>
    <p:sldId id="532" r:id="rId78"/>
    <p:sldId id="533" r:id="rId79"/>
    <p:sldId id="496" r:id="rId80"/>
    <p:sldId id="439" r:id="rId81"/>
    <p:sldId id="473" r:id="rId82"/>
    <p:sldId id="504" r:id="rId83"/>
    <p:sldId id="505" r:id="rId84"/>
    <p:sldId id="531" r:id="rId85"/>
    <p:sldId id="525" r:id="rId86"/>
    <p:sldId id="440" r:id="rId87"/>
    <p:sldId id="293" r:id="rId88"/>
    <p:sldId id="294" r:id="rId89"/>
    <p:sldId id="295" r:id="rId90"/>
    <p:sldId id="296" r:id="rId91"/>
    <p:sldId id="416" r:id="rId92"/>
    <p:sldId id="441" r:id="rId93"/>
    <p:sldId id="376" r:id="rId94"/>
    <p:sldId id="456" r:id="rId95"/>
    <p:sldId id="259" r:id="rId96"/>
    <p:sldId id="477" r:id="rId97"/>
    <p:sldId id="431" r:id="rId98"/>
    <p:sldId id="273" r:id="rId99"/>
    <p:sldId id="484" r:id="rId100"/>
    <p:sldId id="413" r:id="rId101"/>
    <p:sldId id="482" r:id="rId102"/>
    <p:sldId id="483" r:id="rId103"/>
    <p:sldId id="526" r:id="rId104"/>
    <p:sldId id="527" r:id="rId105"/>
    <p:sldId id="528" r:id="rId106"/>
    <p:sldId id="529" r:id="rId107"/>
    <p:sldId id="530" r:id="rId108"/>
    <p:sldId id="462" r:id="rId109"/>
    <p:sldId id="318" r:id="rId110"/>
    <p:sldId id="495" r:id="rId111"/>
    <p:sldId id="319" r:id="rId112"/>
    <p:sldId id="412" r:id="rId113"/>
    <p:sldId id="411" r:id="rId114"/>
    <p:sldId id="417" r:id="rId115"/>
    <p:sldId id="320" r:id="rId116"/>
    <p:sldId id="321" r:id="rId117"/>
    <p:sldId id="322" r:id="rId118"/>
    <p:sldId id="494" r:id="rId119"/>
    <p:sldId id="497" r:id="rId120"/>
    <p:sldId id="323" r:id="rId121"/>
    <p:sldId id="509" r:id="rId122"/>
    <p:sldId id="324" r:id="rId123"/>
    <p:sldId id="425" r:id="rId124"/>
    <p:sldId id="424" r:id="rId125"/>
    <p:sldId id="325" r:id="rId126"/>
    <p:sldId id="506" r:id="rId127"/>
    <p:sldId id="507" r:id="rId128"/>
    <p:sldId id="508" r:id="rId129"/>
    <p:sldId id="444" r:id="rId130"/>
    <p:sldId id="445" r:id="rId131"/>
    <p:sldId id="326" r:id="rId132"/>
    <p:sldId id="381" r:id="rId133"/>
    <p:sldId id="380" r:id="rId134"/>
    <p:sldId id="379" r:id="rId135"/>
    <p:sldId id="422" r:id="rId136"/>
    <p:sldId id="423" r:id="rId137"/>
    <p:sldId id="447" r:id="rId138"/>
    <p:sldId id="455" r:id="rId139"/>
    <p:sldId id="260" r:id="rId140"/>
    <p:sldId id="394" r:id="rId141"/>
    <p:sldId id="478" r:id="rId142"/>
    <p:sldId id="395" r:id="rId143"/>
    <p:sldId id="396" r:id="rId144"/>
    <p:sldId id="397" r:id="rId145"/>
    <p:sldId id="398" r:id="rId146"/>
    <p:sldId id="399" r:id="rId147"/>
    <p:sldId id="400" r:id="rId148"/>
    <p:sldId id="401" r:id="rId149"/>
    <p:sldId id="402" r:id="rId150"/>
    <p:sldId id="403" r:id="rId151"/>
    <p:sldId id="404" r:id="rId152"/>
    <p:sldId id="449" r:id="rId153"/>
    <p:sldId id="405" r:id="rId154"/>
    <p:sldId id="406" r:id="rId155"/>
    <p:sldId id="407" r:id="rId156"/>
    <p:sldId id="408" r:id="rId157"/>
    <p:sldId id="409" r:id="rId158"/>
    <p:sldId id="410" r:id="rId159"/>
    <p:sldId id="261" r:id="rId160"/>
    <p:sldId id="479" r:id="rId161"/>
    <p:sldId id="433" r:id="rId162"/>
    <p:sldId id="277" r:id="rId163"/>
    <p:sldId id="389" r:id="rId164"/>
    <p:sldId id="474" r:id="rId165"/>
    <p:sldId id="392" r:id="rId166"/>
    <p:sldId id="432" r:id="rId167"/>
    <p:sldId id="485" r:id="rId168"/>
    <p:sldId id="459" r:id="rId169"/>
    <p:sldId id="492" r:id="rId170"/>
    <p:sldId id="374" r:id="rId171"/>
    <p:sldId id="460" r:id="rId172"/>
    <p:sldId id="461" r:id="rId173"/>
    <p:sldId id="450" r:id="rId174"/>
    <p:sldId id="418" r:id="rId175"/>
    <p:sldId id="419" r:id="rId176"/>
    <p:sldId id="420" r:id="rId177"/>
    <p:sldId id="452" r:id="rId178"/>
    <p:sldId id="488" r:id="rId179"/>
    <p:sldId id="421" r:id="rId180"/>
    <p:sldId id="453" r:id="rId181"/>
    <p:sldId id="271" r:id="rId182"/>
    <p:sldId id="435" r:id="rId183"/>
    <p:sldId id="428" r:id="rId184"/>
    <p:sldId id="364" r:id="rId185"/>
    <p:sldId id="365" r:id="rId186"/>
    <p:sldId id="490" r:id="rId187"/>
    <p:sldId id="366" r:id="rId188"/>
    <p:sldId id="367" r:id="rId189"/>
    <p:sldId id="451" r:id="rId190"/>
    <p:sldId id="368" r:id="rId191"/>
    <p:sldId id="369" r:id="rId192"/>
    <p:sldId id="370" r:id="rId193"/>
    <p:sldId id="500" r:id="rId19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1843"/>
    <a:srgbClr val="5074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1" d="100"/>
          <a:sy n="121" d="100"/>
        </p:scale>
        <p:origin x="1236"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03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handoutMaster" Target="handoutMasters/handoutMaster1.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BD45F4-F6EB-41B5-A5BA-AD832D2A4A92}" type="doc">
      <dgm:prSet loTypeId="urn:microsoft.com/office/officeart/2005/8/layout/venn2" loCatId="relationship" qsTypeId="urn:microsoft.com/office/officeart/2005/8/quickstyle/simple1" qsCatId="simple" csTypeId="urn:microsoft.com/office/officeart/2005/8/colors/colorful1" csCatId="colorful" phldr="1"/>
      <dgm:spPr/>
      <dgm:t>
        <a:bodyPr/>
        <a:lstStyle/>
        <a:p>
          <a:endParaRPr lang="en-US"/>
        </a:p>
      </dgm:t>
    </dgm:pt>
    <dgm:pt modelId="{66DF21ED-BDF6-4983-8C95-4ADC7482FCA9}">
      <dgm:prSet phldrT="[Text]" custT="1"/>
      <dgm:spPr/>
      <dgm:t>
        <a:bodyPr/>
        <a:lstStyle/>
        <a:p>
          <a:r>
            <a:rPr lang="en-US" sz="1600" dirty="0"/>
            <a:t>Long-Term</a:t>
          </a:r>
          <a:r>
            <a:rPr lang="en-US" sz="1400" dirty="0"/>
            <a:t> Investments</a:t>
          </a:r>
        </a:p>
      </dgm:t>
    </dgm:pt>
    <dgm:pt modelId="{3CE5A770-D800-458E-B91B-0AF06C08A4F8}" type="parTrans" cxnId="{54D76F29-FD2B-4BF9-848A-DF89397F2972}">
      <dgm:prSet/>
      <dgm:spPr/>
      <dgm:t>
        <a:bodyPr/>
        <a:lstStyle/>
        <a:p>
          <a:endParaRPr lang="en-US"/>
        </a:p>
      </dgm:t>
    </dgm:pt>
    <dgm:pt modelId="{2EE572D7-FCC8-4682-A73D-6B9CB5EEDA11}" type="sibTrans" cxnId="{54D76F29-FD2B-4BF9-848A-DF89397F2972}">
      <dgm:prSet/>
      <dgm:spPr/>
      <dgm:t>
        <a:bodyPr/>
        <a:lstStyle/>
        <a:p>
          <a:endParaRPr lang="en-US"/>
        </a:p>
      </dgm:t>
    </dgm:pt>
    <dgm:pt modelId="{5A4A9B81-9E63-4D22-B80A-C5D753A7B53A}">
      <dgm:prSet phldrT="[Text]" custT="1"/>
      <dgm:spPr/>
      <dgm:t>
        <a:bodyPr/>
        <a:lstStyle/>
        <a:p>
          <a:r>
            <a:rPr lang="en-US" sz="1400" dirty="0"/>
            <a:t>Short-Term Investments</a:t>
          </a:r>
        </a:p>
      </dgm:t>
    </dgm:pt>
    <dgm:pt modelId="{E0E40071-147A-4513-B002-7F117E1E057B}" type="parTrans" cxnId="{42019025-0D2C-4C6C-9A1B-29261723D1C8}">
      <dgm:prSet/>
      <dgm:spPr/>
      <dgm:t>
        <a:bodyPr/>
        <a:lstStyle/>
        <a:p>
          <a:endParaRPr lang="en-US"/>
        </a:p>
      </dgm:t>
    </dgm:pt>
    <dgm:pt modelId="{D40D3CDD-948E-48FA-AE9F-961B68E554A9}" type="sibTrans" cxnId="{42019025-0D2C-4C6C-9A1B-29261723D1C8}">
      <dgm:prSet/>
      <dgm:spPr/>
      <dgm:t>
        <a:bodyPr/>
        <a:lstStyle/>
        <a:p>
          <a:endParaRPr lang="en-US"/>
        </a:p>
      </dgm:t>
    </dgm:pt>
    <dgm:pt modelId="{A9E55591-42C5-46BF-A575-D71D8E13CC32}">
      <dgm:prSet phldrT="[Text]" custT="1"/>
      <dgm:spPr/>
      <dgm:t>
        <a:bodyPr/>
        <a:lstStyle/>
        <a:p>
          <a:r>
            <a:rPr lang="en-US" sz="1400" dirty="0"/>
            <a:t>Checking Account</a:t>
          </a:r>
        </a:p>
      </dgm:t>
    </dgm:pt>
    <dgm:pt modelId="{07696D1D-E71B-42E7-B612-E802A09EDEFD}" type="parTrans" cxnId="{5C03BACE-CD4A-45AF-A1FD-41A5D2B26355}">
      <dgm:prSet/>
      <dgm:spPr/>
      <dgm:t>
        <a:bodyPr/>
        <a:lstStyle/>
        <a:p>
          <a:endParaRPr lang="en-US"/>
        </a:p>
      </dgm:t>
    </dgm:pt>
    <dgm:pt modelId="{C8E9DFF2-1B09-4117-ADF0-F02C4B7E50FF}" type="sibTrans" cxnId="{5C03BACE-CD4A-45AF-A1FD-41A5D2B26355}">
      <dgm:prSet/>
      <dgm:spPr/>
      <dgm:t>
        <a:bodyPr/>
        <a:lstStyle/>
        <a:p>
          <a:endParaRPr lang="en-US"/>
        </a:p>
      </dgm:t>
    </dgm:pt>
    <dgm:pt modelId="{7834E68E-87D0-41D9-8E19-998EB61F93D3}">
      <dgm:prSet phldrT="[Text]" custT="1"/>
      <dgm:spPr/>
      <dgm:t>
        <a:bodyPr/>
        <a:lstStyle/>
        <a:p>
          <a:r>
            <a:rPr lang="en-US" sz="1400" dirty="0"/>
            <a:t>Pocket Cash</a:t>
          </a:r>
        </a:p>
      </dgm:t>
    </dgm:pt>
    <dgm:pt modelId="{0FC9318A-66D7-48A1-AB9F-CBD9EC3AFD2D}" type="parTrans" cxnId="{5C762289-2312-4C8D-B605-7FB5AE110157}">
      <dgm:prSet/>
      <dgm:spPr/>
      <dgm:t>
        <a:bodyPr/>
        <a:lstStyle/>
        <a:p>
          <a:endParaRPr lang="en-US"/>
        </a:p>
      </dgm:t>
    </dgm:pt>
    <dgm:pt modelId="{2DA15326-A135-4228-B815-76B81BB8DFC0}" type="sibTrans" cxnId="{5C762289-2312-4C8D-B605-7FB5AE110157}">
      <dgm:prSet/>
      <dgm:spPr/>
      <dgm:t>
        <a:bodyPr/>
        <a:lstStyle/>
        <a:p>
          <a:endParaRPr lang="en-US"/>
        </a:p>
      </dgm:t>
    </dgm:pt>
    <dgm:pt modelId="{5EDC59FF-914F-4A4C-A484-8BB973437E26}" type="pres">
      <dgm:prSet presAssocID="{9DBD45F4-F6EB-41B5-A5BA-AD832D2A4A92}" presName="Name0" presStyleCnt="0">
        <dgm:presLayoutVars>
          <dgm:chMax val="7"/>
          <dgm:resizeHandles val="exact"/>
        </dgm:presLayoutVars>
      </dgm:prSet>
      <dgm:spPr/>
      <dgm:t>
        <a:bodyPr/>
        <a:lstStyle/>
        <a:p>
          <a:endParaRPr lang="en-US"/>
        </a:p>
      </dgm:t>
    </dgm:pt>
    <dgm:pt modelId="{6334F08F-0F62-4675-97AF-DAAF404C524A}" type="pres">
      <dgm:prSet presAssocID="{9DBD45F4-F6EB-41B5-A5BA-AD832D2A4A92}" presName="comp1" presStyleCnt="0"/>
      <dgm:spPr/>
    </dgm:pt>
    <dgm:pt modelId="{4C10A48D-0725-4821-AD58-6330055E78C2}" type="pres">
      <dgm:prSet presAssocID="{9DBD45F4-F6EB-41B5-A5BA-AD832D2A4A92}" presName="circle1" presStyleLbl="node1" presStyleIdx="0" presStyleCnt="4"/>
      <dgm:spPr/>
      <dgm:t>
        <a:bodyPr/>
        <a:lstStyle/>
        <a:p>
          <a:endParaRPr lang="en-US"/>
        </a:p>
      </dgm:t>
    </dgm:pt>
    <dgm:pt modelId="{9FEFE1F6-D626-4465-95A9-CF7F51D27899}" type="pres">
      <dgm:prSet presAssocID="{9DBD45F4-F6EB-41B5-A5BA-AD832D2A4A92}" presName="c1text" presStyleLbl="node1" presStyleIdx="0" presStyleCnt="4">
        <dgm:presLayoutVars>
          <dgm:bulletEnabled val="1"/>
        </dgm:presLayoutVars>
      </dgm:prSet>
      <dgm:spPr/>
      <dgm:t>
        <a:bodyPr/>
        <a:lstStyle/>
        <a:p>
          <a:endParaRPr lang="en-US"/>
        </a:p>
      </dgm:t>
    </dgm:pt>
    <dgm:pt modelId="{B2261432-A1F6-4B29-B23E-EE3A78CB3C03}" type="pres">
      <dgm:prSet presAssocID="{9DBD45F4-F6EB-41B5-A5BA-AD832D2A4A92}" presName="comp2" presStyleCnt="0"/>
      <dgm:spPr/>
    </dgm:pt>
    <dgm:pt modelId="{C267DCD1-D9C9-454D-8979-552B31298606}" type="pres">
      <dgm:prSet presAssocID="{9DBD45F4-F6EB-41B5-A5BA-AD832D2A4A92}" presName="circle2" presStyleLbl="node1" presStyleIdx="1" presStyleCnt="4"/>
      <dgm:spPr/>
      <dgm:t>
        <a:bodyPr/>
        <a:lstStyle/>
        <a:p>
          <a:endParaRPr lang="en-US"/>
        </a:p>
      </dgm:t>
    </dgm:pt>
    <dgm:pt modelId="{4A034DD6-21CB-490B-981A-90E45CDF3F96}" type="pres">
      <dgm:prSet presAssocID="{9DBD45F4-F6EB-41B5-A5BA-AD832D2A4A92}" presName="c2text" presStyleLbl="node1" presStyleIdx="1" presStyleCnt="4">
        <dgm:presLayoutVars>
          <dgm:bulletEnabled val="1"/>
        </dgm:presLayoutVars>
      </dgm:prSet>
      <dgm:spPr/>
      <dgm:t>
        <a:bodyPr/>
        <a:lstStyle/>
        <a:p>
          <a:endParaRPr lang="en-US"/>
        </a:p>
      </dgm:t>
    </dgm:pt>
    <dgm:pt modelId="{BD74230D-7D2C-441C-9FE2-8DD26F2B3901}" type="pres">
      <dgm:prSet presAssocID="{9DBD45F4-F6EB-41B5-A5BA-AD832D2A4A92}" presName="comp3" presStyleCnt="0"/>
      <dgm:spPr/>
    </dgm:pt>
    <dgm:pt modelId="{9430CC30-ACEF-424E-AA05-C780EB3733B4}" type="pres">
      <dgm:prSet presAssocID="{9DBD45F4-F6EB-41B5-A5BA-AD832D2A4A92}" presName="circle3" presStyleLbl="node1" presStyleIdx="2" presStyleCnt="4"/>
      <dgm:spPr/>
      <dgm:t>
        <a:bodyPr/>
        <a:lstStyle/>
        <a:p>
          <a:endParaRPr lang="en-US"/>
        </a:p>
      </dgm:t>
    </dgm:pt>
    <dgm:pt modelId="{D914D389-0E52-4876-8824-DE104124F9D2}" type="pres">
      <dgm:prSet presAssocID="{9DBD45F4-F6EB-41B5-A5BA-AD832D2A4A92}" presName="c3text" presStyleLbl="node1" presStyleIdx="2" presStyleCnt="4">
        <dgm:presLayoutVars>
          <dgm:bulletEnabled val="1"/>
        </dgm:presLayoutVars>
      </dgm:prSet>
      <dgm:spPr/>
      <dgm:t>
        <a:bodyPr/>
        <a:lstStyle/>
        <a:p>
          <a:endParaRPr lang="en-US"/>
        </a:p>
      </dgm:t>
    </dgm:pt>
    <dgm:pt modelId="{D94FDBAB-3F38-40C1-9B5C-85B4B17FD1F3}" type="pres">
      <dgm:prSet presAssocID="{9DBD45F4-F6EB-41B5-A5BA-AD832D2A4A92}" presName="comp4" presStyleCnt="0"/>
      <dgm:spPr/>
    </dgm:pt>
    <dgm:pt modelId="{D02D242D-A0C4-4530-B095-E348916D61B2}" type="pres">
      <dgm:prSet presAssocID="{9DBD45F4-F6EB-41B5-A5BA-AD832D2A4A92}" presName="circle4" presStyleLbl="node1" presStyleIdx="3" presStyleCnt="4"/>
      <dgm:spPr/>
      <dgm:t>
        <a:bodyPr/>
        <a:lstStyle/>
        <a:p>
          <a:endParaRPr lang="en-US"/>
        </a:p>
      </dgm:t>
    </dgm:pt>
    <dgm:pt modelId="{EF9B15A5-B040-4EC1-9CED-F193200318FB}" type="pres">
      <dgm:prSet presAssocID="{9DBD45F4-F6EB-41B5-A5BA-AD832D2A4A92}" presName="c4text" presStyleLbl="node1" presStyleIdx="3" presStyleCnt="4">
        <dgm:presLayoutVars>
          <dgm:bulletEnabled val="1"/>
        </dgm:presLayoutVars>
      </dgm:prSet>
      <dgm:spPr/>
      <dgm:t>
        <a:bodyPr/>
        <a:lstStyle/>
        <a:p>
          <a:endParaRPr lang="en-US"/>
        </a:p>
      </dgm:t>
    </dgm:pt>
  </dgm:ptLst>
  <dgm:cxnLst>
    <dgm:cxn modelId="{54D76F29-FD2B-4BF9-848A-DF89397F2972}" srcId="{9DBD45F4-F6EB-41B5-A5BA-AD832D2A4A92}" destId="{66DF21ED-BDF6-4983-8C95-4ADC7482FCA9}" srcOrd="0" destOrd="0" parTransId="{3CE5A770-D800-458E-B91B-0AF06C08A4F8}" sibTransId="{2EE572D7-FCC8-4682-A73D-6B9CB5EEDA11}"/>
    <dgm:cxn modelId="{336D500C-EB3A-49AE-89E2-388272204A37}" type="presOf" srcId="{5A4A9B81-9E63-4D22-B80A-C5D753A7B53A}" destId="{C267DCD1-D9C9-454D-8979-552B31298606}" srcOrd="0" destOrd="0" presId="urn:microsoft.com/office/officeart/2005/8/layout/venn2"/>
    <dgm:cxn modelId="{08A37659-0AA0-411C-B8F5-C3646D625943}" type="presOf" srcId="{9DBD45F4-F6EB-41B5-A5BA-AD832D2A4A92}" destId="{5EDC59FF-914F-4A4C-A484-8BB973437E26}" srcOrd="0" destOrd="0" presId="urn:microsoft.com/office/officeart/2005/8/layout/venn2"/>
    <dgm:cxn modelId="{5C03BACE-CD4A-45AF-A1FD-41A5D2B26355}" srcId="{9DBD45F4-F6EB-41B5-A5BA-AD832D2A4A92}" destId="{A9E55591-42C5-46BF-A575-D71D8E13CC32}" srcOrd="2" destOrd="0" parTransId="{07696D1D-E71B-42E7-B612-E802A09EDEFD}" sibTransId="{C8E9DFF2-1B09-4117-ADF0-F02C4B7E50FF}"/>
    <dgm:cxn modelId="{5C762289-2312-4C8D-B605-7FB5AE110157}" srcId="{9DBD45F4-F6EB-41B5-A5BA-AD832D2A4A92}" destId="{7834E68E-87D0-41D9-8E19-998EB61F93D3}" srcOrd="3" destOrd="0" parTransId="{0FC9318A-66D7-48A1-AB9F-CBD9EC3AFD2D}" sibTransId="{2DA15326-A135-4228-B815-76B81BB8DFC0}"/>
    <dgm:cxn modelId="{C6CB064D-944A-4DBF-B0E8-4EE7535AA1DA}" type="presOf" srcId="{5A4A9B81-9E63-4D22-B80A-C5D753A7B53A}" destId="{4A034DD6-21CB-490B-981A-90E45CDF3F96}" srcOrd="1" destOrd="0" presId="urn:microsoft.com/office/officeart/2005/8/layout/venn2"/>
    <dgm:cxn modelId="{8A8980C2-8C7D-4892-B907-FEAF48A7AF68}" type="presOf" srcId="{A9E55591-42C5-46BF-A575-D71D8E13CC32}" destId="{9430CC30-ACEF-424E-AA05-C780EB3733B4}" srcOrd="0" destOrd="0" presId="urn:microsoft.com/office/officeart/2005/8/layout/venn2"/>
    <dgm:cxn modelId="{4F25333A-D140-4D0E-8983-A5B8A91E0D5F}" type="presOf" srcId="{66DF21ED-BDF6-4983-8C95-4ADC7482FCA9}" destId="{9FEFE1F6-D626-4465-95A9-CF7F51D27899}" srcOrd="1" destOrd="0" presId="urn:microsoft.com/office/officeart/2005/8/layout/venn2"/>
    <dgm:cxn modelId="{464F918E-9B3C-45AE-AD16-118A27308A02}" type="presOf" srcId="{7834E68E-87D0-41D9-8E19-998EB61F93D3}" destId="{EF9B15A5-B040-4EC1-9CED-F193200318FB}" srcOrd="1" destOrd="0" presId="urn:microsoft.com/office/officeart/2005/8/layout/venn2"/>
    <dgm:cxn modelId="{DF7EA30B-B86B-4732-87B8-3395FB2173AF}" type="presOf" srcId="{66DF21ED-BDF6-4983-8C95-4ADC7482FCA9}" destId="{4C10A48D-0725-4821-AD58-6330055E78C2}" srcOrd="0" destOrd="0" presId="urn:microsoft.com/office/officeart/2005/8/layout/venn2"/>
    <dgm:cxn modelId="{63CC0341-5D1A-4FA9-9D56-C3FF64593D46}" type="presOf" srcId="{7834E68E-87D0-41D9-8E19-998EB61F93D3}" destId="{D02D242D-A0C4-4530-B095-E348916D61B2}" srcOrd="0" destOrd="0" presId="urn:microsoft.com/office/officeart/2005/8/layout/venn2"/>
    <dgm:cxn modelId="{CC6D09B5-B3F1-4971-B07B-FF6932845397}" type="presOf" srcId="{A9E55591-42C5-46BF-A575-D71D8E13CC32}" destId="{D914D389-0E52-4876-8824-DE104124F9D2}" srcOrd="1" destOrd="0" presId="urn:microsoft.com/office/officeart/2005/8/layout/venn2"/>
    <dgm:cxn modelId="{42019025-0D2C-4C6C-9A1B-29261723D1C8}" srcId="{9DBD45F4-F6EB-41B5-A5BA-AD832D2A4A92}" destId="{5A4A9B81-9E63-4D22-B80A-C5D753A7B53A}" srcOrd="1" destOrd="0" parTransId="{E0E40071-147A-4513-B002-7F117E1E057B}" sibTransId="{D40D3CDD-948E-48FA-AE9F-961B68E554A9}"/>
    <dgm:cxn modelId="{EA77107F-D3F4-41DD-B4FE-468F7FD417CC}" type="presParOf" srcId="{5EDC59FF-914F-4A4C-A484-8BB973437E26}" destId="{6334F08F-0F62-4675-97AF-DAAF404C524A}" srcOrd="0" destOrd="0" presId="urn:microsoft.com/office/officeart/2005/8/layout/venn2"/>
    <dgm:cxn modelId="{66F742A7-A781-460C-8ACF-7D81C0244C1E}" type="presParOf" srcId="{6334F08F-0F62-4675-97AF-DAAF404C524A}" destId="{4C10A48D-0725-4821-AD58-6330055E78C2}" srcOrd="0" destOrd="0" presId="urn:microsoft.com/office/officeart/2005/8/layout/venn2"/>
    <dgm:cxn modelId="{2D5439B7-672B-4EB9-A036-4576B4E66FE9}" type="presParOf" srcId="{6334F08F-0F62-4675-97AF-DAAF404C524A}" destId="{9FEFE1F6-D626-4465-95A9-CF7F51D27899}" srcOrd="1" destOrd="0" presId="urn:microsoft.com/office/officeart/2005/8/layout/venn2"/>
    <dgm:cxn modelId="{3F7B64F4-5323-4CAB-87AD-35B679A9F579}" type="presParOf" srcId="{5EDC59FF-914F-4A4C-A484-8BB973437E26}" destId="{B2261432-A1F6-4B29-B23E-EE3A78CB3C03}" srcOrd="1" destOrd="0" presId="urn:microsoft.com/office/officeart/2005/8/layout/venn2"/>
    <dgm:cxn modelId="{32C48D4F-CFFE-4CBE-9992-603481F1FFAB}" type="presParOf" srcId="{B2261432-A1F6-4B29-B23E-EE3A78CB3C03}" destId="{C267DCD1-D9C9-454D-8979-552B31298606}" srcOrd="0" destOrd="0" presId="urn:microsoft.com/office/officeart/2005/8/layout/venn2"/>
    <dgm:cxn modelId="{07D8FB27-CD85-4847-8166-66BC08B686E2}" type="presParOf" srcId="{B2261432-A1F6-4B29-B23E-EE3A78CB3C03}" destId="{4A034DD6-21CB-490B-981A-90E45CDF3F96}" srcOrd="1" destOrd="0" presId="urn:microsoft.com/office/officeart/2005/8/layout/venn2"/>
    <dgm:cxn modelId="{49EEB186-6498-49EB-BEFD-08CFE4025040}" type="presParOf" srcId="{5EDC59FF-914F-4A4C-A484-8BB973437E26}" destId="{BD74230D-7D2C-441C-9FE2-8DD26F2B3901}" srcOrd="2" destOrd="0" presId="urn:microsoft.com/office/officeart/2005/8/layout/venn2"/>
    <dgm:cxn modelId="{3FD9371F-824B-47A2-9FF5-1351E0DF7D43}" type="presParOf" srcId="{BD74230D-7D2C-441C-9FE2-8DD26F2B3901}" destId="{9430CC30-ACEF-424E-AA05-C780EB3733B4}" srcOrd="0" destOrd="0" presId="urn:microsoft.com/office/officeart/2005/8/layout/venn2"/>
    <dgm:cxn modelId="{B4A4EBD0-B7A0-4BEE-8E8F-8F853A50424B}" type="presParOf" srcId="{BD74230D-7D2C-441C-9FE2-8DD26F2B3901}" destId="{D914D389-0E52-4876-8824-DE104124F9D2}" srcOrd="1" destOrd="0" presId="urn:microsoft.com/office/officeart/2005/8/layout/venn2"/>
    <dgm:cxn modelId="{D2F69CD5-1DC1-4661-834C-3DB2A61F08F9}" type="presParOf" srcId="{5EDC59FF-914F-4A4C-A484-8BB973437E26}" destId="{D94FDBAB-3F38-40C1-9B5C-85B4B17FD1F3}" srcOrd="3" destOrd="0" presId="urn:microsoft.com/office/officeart/2005/8/layout/venn2"/>
    <dgm:cxn modelId="{5881A760-1986-4C89-A84C-0A22FB08F62C}" type="presParOf" srcId="{D94FDBAB-3F38-40C1-9B5C-85B4B17FD1F3}" destId="{D02D242D-A0C4-4530-B095-E348916D61B2}" srcOrd="0" destOrd="0" presId="urn:microsoft.com/office/officeart/2005/8/layout/venn2"/>
    <dgm:cxn modelId="{D4304F03-0CBA-40F1-BC7E-B97C4266BFC8}" type="presParOf" srcId="{D94FDBAB-3F38-40C1-9B5C-85B4B17FD1F3}" destId="{EF9B15A5-B040-4EC1-9CED-F193200318F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C31B95-FE72-4923-AD77-5B3DE8EE3EF3}" type="doc">
      <dgm:prSet loTypeId="urn:microsoft.com/office/officeart/2005/8/layout/chart3" loCatId="relationship" qsTypeId="urn:microsoft.com/office/officeart/2005/8/quickstyle/simple3" qsCatId="simple" csTypeId="urn:microsoft.com/office/officeart/2005/8/colors/colorful1" csCatId="colorful" phldr="1"/>
      <dgm:spPr/>
    </dgm:pt>
    <dgm:pt modelId="{346FD4BC-6B13-4AB6-B602-6BFD32333565}">
      <dgm:prSet phldrT="[Text]"/>
      <dgm:spPr/>
      <dgm:t>
        <a:bodyPr/>
        <a:lstStyle/>
        <a:p>
          <a:r>
            <a:rPr lang="en-US" dirty="0"/>
            <a:t>Physical</a:t>
          </a:r>
        </a:p>
      </dgm:t>
    </dgm:pt>
    <dgm:pt modelId="{4B20F8CB-2C96-496B-B158-F4EFF91BEF9A}" type="parTrans" cxnId="{4F81DA75-E8B2-45E2-BCB4-B8C41F987585}">
      <dgm:prSet/>
      <dgm:spPr/>
      <dgm:t>
        <a:bodyPr/>
        <a:lstStyle/>
        <a:p>
          <a:endParaRPr lang="en-US"/>
        </a:p>
      </dgm:t>
    </dgm:pt>
    <dgm:pt modelId="{D9C680F1-B03A-46F8-BFCF-D41EF2114390}" type="sibTrans" cxnId="{4F81DA75-E8B2-45E2-BCB4-B8C41F987585}">
      <dgm:prSet/>
      <dgm:spPr/>
      <dgm:t>
        <a:bodyPr/>
        <a:lstStyle/>
        <a:p>
          <a:endParaRPr lang="en-US"/>
        </a:p>
      </dgm:t>
    </dgm:pt>
    <dgm:pt modelId="{DD26FEAD-3432-4532-AACD-288F107B0CF4}">
      <dgm:prSet phldrT="[Text]"/>
      <dgm:spPr/>
      <dgm:t>
        <a:bodyPr/>
        <a:lstStyle/>
        <a:p>
          <a:r>
            <a:rPr lang="en-US" dirty="0"/>
            <a:t>Chemical</a:t>
          </a:r>
        </a:p>
      </dgm:t>
    </dgm:pt>
    <dgm:pt modelId="{222923C7-5A02-4032-97E2-7451034FACCE}" type="parTrans" cxnId="{5CB0A4AF-6A33-4697-898F-AA4895B994FD}">
      <dgm:prSet/>
      <dgm:spPr/>
      <dgm:t>
        <a:bodyPr/>
        <a:lstStyle/>
        <a:p>
          <a:endParaRPr lang="en-US"/>
        </a:p>
      </dgm:t>
    </dgm:pt>
    <dgm:pt modelId="{840D05F3-F360-499B-89C9-BC81C8828E48}" type="sibTrans" cxnId="{5CB0A4AF-6A33-4697-898F-AA4895B994FD}">
      <dgm:prSet/>
      <dgm:spPr/>
      <dgm:t>
        <a:bodyPr/>
        <a:lstStyle/>
        <a:p>
          <a:endParaRPr lang="en-US"/>
        </a:p>
      </dgm:t>
    </dgm:pt>
    <dgm:pt modelId="{85EFAF89-C525-44C8-8C26-86A05EE9AAF5}">
      <dgm:prSet phldrT="[Text]"/>
      <dgm:spPr/>
      <dgm:t>
        <a:bodyPr/>
        <a:lstStyle/>
        <a:p>
          <a:r>
            <a:rPr lang="en-US" dirty="0"/>
            <a:t>Biological</a:t>
          </a:r>
        </a:p>
      </dgm:t>
    </dgm:pt>
    <dgm:pt modelId="{356FB94E-5043-4054-B1BD-66A203CC5A21}" type="parTrans" cxnId="{31C9C97C-AFC6-4ECF-B45C-25777998B9EC}">
      <dgm:prSet/>
      <dgm:spPr/>
      <dgm:t>
        <a:bodyPr/>
        <a:lstStyle/>
        <a:p>
          <a:endParaRPr lang="en-US"/>
        </a:p>
      </dgm:t>
    </dgm:pt>
    <dgm:pt modelId="{D3FE570E-BF82-41C5-9B17-DC8B0EFE8E9B}" type="sibTrans" cxnId="{31C9C97C-AFC6-4ECF-B45C-25777998B9EC}">
      <dgm:prSet/>
      <dgm:spPr/>
      <dgm:t>
        <a:bodyPr/>
        <a:lstStyle/>
        <a:p>
          <a:endParaRPr lang="en-US"/>
        </a:p>
      </dgm:t>
    </dgm:pt>
    <dgm:pt modelId="{668E92B0-50DE-4C43-97B0-8E20BC6C428B}" type="pres">
      <dgm:prSet presAssocID="{F5C31B95-FE72-4923-AD77-5B3DE8EE3EF3}" presName="compositeShape" presStyleCnt="0">
        <dgm:presLayoutVars>
          <dgm:chMax val="7"/>
          <dgm:dir/>
          <dgm:resizeHandles val="exact"/>
        </dgm:presLayoutVars>
      </dgm:prSet>
      <dgm:spPr/>
    </dgm:pt>
    <dgm:pt modelId="{A44C6240-995C-4D04-B536-E907E0D57ABD}" type="pres">
      <dgm:prSet presAssocID="{F5C31B95-FE72-4923-AD77-5B3DE8EE3EF3}" presName="wedge1" presStyleLbl="node1" presStyleIdx="0" presStyleCnt="3"/>
      <dgm:spPr/>
      <dgm:t>
        <a:bodyPr/>
        <a:lstStyle/>
        <a:p>
          <a:endParaRPr lang="en-US"/>
        </a:p>
      </dgm:t>
    </dgm:pt>
    <dgm:pt modelId="{3218EF3F-BCAA-4F6A-8708-4394C598D32C}" type="pres">
      <dgm:prSet presAssocID="{F5C31B95-FE72-4923-AD77-5B3DE8EE3EF3}" presName="wedge1Tx" presStyleLbl="node1" presStyleIdx="0" presStyleCnt="3">
        <dgm:presLayoutVars>
          <dgm:chMax val="0"/>
          <dgm:chPref val="0"/>
          <dgm:bulletEnabled val="1"/>
        </dgm:presLayoutVars>
      </dgm:prSet>
      <dgm:spPr/>
      <dgm:t>
        <a:bodyPr/>
        <a:lstStyle/>
        <a:p>
          <a:endParaRPr lang="en-US"/>
        </a:p>
      </dgm:t>
    </dgm:pt>
    <dgm:pt modelId="{D849ED50-4EBB-45A1-B40C-BB520AF2A6CD}" type="pres">
      <dgm:prSet presAssocID="{F5C31B95-FE72-4923-AD77-5B3DE8EE3EF3}" presName="wedge2" presStyleLbl="node1" presStyleIdx="1" presStyleCnt="3"/>
      <dgm:spPr/>
      <dgm:t>
        <a:bodyPr/>
        <a:lstStyle/>
        <a:p>
          <a:endParaRPr lang="en-US"/>
        </a:p>
      </dgm:t>
    </dgm:pt>
    <dgm:pt modelId="{FE46F4F9-C0BB-451C-B766-74DEAFB8D749}" type="pres">
      <dgm:prSet presAssocID="{F5C31B95-FE72-4923-AD77-5B3DE8EE3EF3}" presName="wedge2Tx" presStyleLbl="node1" presStyleIdx="1" presStyleCnt="3">
        <dgm:presLayoutVars>
          <dgm:chMax val="0"/>
          <dgm:chPref val="0"/>
          <dgm:bulletEnabled val="1"/>
        </dgm:presLayoutVars>
      </dgm:prSet>
      <dgm:spPr/>
      <dgm:t>
        <a:bodyPr/>
        <a:lstStyle/>
        <a:p>
          <a:endParaRPr lang="en-US"/>
        </a:p>
      </dgm:t>
    </dgm:pt>
    <dgm:pt modelId="{BA90CB1B-D6A8-4AF7-ADBE-C1CB884BF7B6}" type="pres">
      <dgm:prSet presAssocID="{F5C31B95-FE72-4923-AD77-5B3DE8EE3EF3}" presName="wedge3" presStyleLbl="node1" presStyleIdx="2" presStyleCnt="3"/>
      <dgm:spPr/>
      <dgm:t>
        <a:bodyPr/>
        <a:lstStyle/>
        <a:p>
          <a:endParaRPr lang="en-US"/>
        </a:p>
      </dgm:t>
    </dgm:pt>
    <dgm:pt modelId="{AEF3B593-7120-4D8C-88F3-3A5412E58AD3}" type="pres">
      <dgm:prSet presAssocID="{F5C31B95-FE72-4923-AD77-5B3DE8EE3EF3}" presName="wedge3Tx" presStyleLbl="node1" presStyleIdx="2" presStyleCnt="3">
        <dgm:presLayoutVars>
          <dgm:chMax val="0"/>
          <dgm:chPref val="0"/>
          <dgm:bulletEnabled val="1"/>
        </dgm:presLayoutVars>
      </dgm:prSet>
      <dgm:spPr/>
      <dgm:t>
        <a:bodyPr/>
        <a:lstStyle/>
        <a:p>
          <a:endParaRPr lang="en-US"/>
        </a:p>
      </dgm:t>
    </dgm:pt>
  </dgm:ptLst>
  <dgm:cxnLst>
    <dgm:cxn modelId="{D254FF08-BCCD-4D7C-A206-BF5B28456085}" type="presOf" srcId="{DD26FEAD-3432-4532-AACD-288F107B0CF4}" destId="{FE46F4F9-C0BB-451C-B766-74DEAFB8D749}" srcOrd="1" destOrd="0" presId="urn:microsoft.com/office/officeart/2005/8/layout/chart3"/>
    <dgm:cxn modelId="{31C9C97C-AFC6-4ECF-B45C-25777998B9EC}" srcId="{F5C31B95-FE72-4923-AD77-5B3DE8EE3EF3}" destId="{85EFAF89-C525-44C8-8C26-86A05EE9AAF5}" srcOrd="2" destOrd="0" parTransId="{356FB94E-5043-4054-B1BD-66A203CC5A21}" sibTransId="{D3FE570E-BF82-41C5-9B17-DC8B0EFE8E9B}"/>
    <dgm:cxn modelId="{75939B52-2D31-4440-AD1C-72902B961873}" type="presOf" srcId="{85EFAF89-C525-44C8-8C26-86A05EE9AAF5}" destId="{BA90CB1B-D6A8-4AF7-ADBE-C1CB884BF7B6}" srcOrd="0" destOrd="0" presId="urn:microsoft.com/office/officeart/2005/8/layout/chart3"/>
    <dgm:cxn modelId="{4E780386-DD39-4DD9-A5A7-2DF80CF7234A}" type="presOf" srcId="{346FD4BC-6B13-4AB6-B602-6BFD32333565}" destId="{A44C6240-995C-4D04-B536-E907E0D57ABD}" srcOrd="0" destOrd="0" presId="urn:microsoft.com/office/officeart/2005/8/layout/chart3"/>
    <dgm:cxn modelId="{5CB0A4AF-6A33-4697-898F-AA4895B994FD}" srcId="{F5C31B95-FE72-4923-AD77-5B3DE8EE3EF3}" destId="{DD26FEAD-3432-4532-AACD-288F107B0CF4}" srcOrd="1" destOrd="0" parTransId="{222923C7-5A02-4032-97E2-7451034FACCE}" sibTransId="{840D05F3-F360-499B-89C9-BC81C8828E48}"/>
    <dgm:cxn modelId="{ED13F746-0394-4DD3-9B23-7D98569593D5}" type="presOf" srcId="{DD26FEAD-3432-4532-AACD-288F107B0CF4}" destId="{D849ED50-4EBB-45A1-B40C-BB520AF2A6CD}" srcOrd="0" destOrd="0" presId="urn:microsoft.com/office/officeart/2005/8/layout/chart3"/>
    <dgm:cxn modelId="{C1443984-8810-4456-BB0F-8A09640AFAB8}" type="presOf" srcId="{85EFAF89-C525-44C8-8C26-86A05EE9AAF5}" destId="{AEF3B593-7120-4D8C-88F3-3A5412E58AD3}" srcOrd="1" destOrd="0" presId="urn:microsoft.com/office/officeart/2005/8/layout/chart3"/>
    <dgm:cxn modelId="{4F81DA75-E8B2-45E2-BCB4-B8C41F987585}" srcId="{F5C31B95-FE72-4923-AD77-5B3DE8EE3EF3}" destId="{346FD4BC-6B13-4AB6-B602-6BFD32333565}" srcOrd="0" destOrd="0" parTransId="{4B20F8CB-2C96-496B-B158-F4EFF91BEF9A}" sibTransId="{D9C680F1-B03A-46F8-BFCF-D41EF2114390}"/>
    <dgm:cxn modelId="{C8B92B53-8895-45E6-A9D3-E22420147898}" type="presOf" srcId="{F5C31B95-FE72-4923-AD77-5B3DE8EE3EF3}" destId="{668E92B0-50DE-4C43-97B0-8E20BC6C428B}" srcOrd="0" destOrd="0" presId="urn:microsoft.com/office/officeart/2005/8/layout/chart3"/>
    <dgm:cxn modelId="{09B99917-62CC-4909-B306-04B5BCE0400E}" type="presOf" srcId="{346FD4BC-6B13-4AB6-B602-6BFD32333565}" destId="{3218EF3F-BCAA-4F6A-8708-4394C598D32C}" srcOrd="1" destOrd="0" presId="urn:microsoft.com/office/officeart/2005/8/layout/chart3"/>
    <dgm:cxn modelId="{D5239798-825E-4551-976E-A029C6F2853A}" type="presParOf" srcId="{668E92B0-50DE-4C43-97B0-8E20BC6C428B}" destId="{A44C6240-995C-4D04-B536-E907E0D57ABD}" srcOrd="0" destOrd="0" presId="urn:microsoft.com/office/officeart/2005/8/layout/chart3"/>
    <dgm:cxn modelId="{3E151818-F137-4FB7-B15D-F2EBD811C36B}" type="presParOf" srcId="{668E92B0-50DE-4C43-97B0-8E20BC6C428B}" destId="{3218EF3F-BCAA-4F6A-8708-4394C598D32C}" srcOrd="1" destOrd="0" presId="urn:microsoft.com/office/officeart/2005/8/layout/chart3"/>
    <dgm:cxn modelId="{76D45C8D-1D45-4500-B3F8-EBB6ABB3B16F}" type="presParOf" srcId="{668E92B0-50DE-4C43-97B0-8E20BC6C428B}" destId="{D849ED50-4EBB-45A1-B40C-BB520AF2A6CD}" srcOrd="2" destOrd="0" presId="urn:microsoft.com/office/officeart/2005/8/layout/chart3"/>
    <dgm:cxn modelId="{874CA2F3-7D3C-4103-AD10-FBC62DF33FD7}" type="presParOf" srcId="{668E92B0-50DE-4C43-97B0-8E20BC6C428B}" destId="{FE46F4F9-C0BB-451C-B766-74DEAFB8D749}" srcOrd="3" destOrd="0" presId="urn:microsoft.com/office/officeart/2005/8/layout/chart3"/>
    <dgm:cxn modelId="{3FD01F25-CA87-470F-8A0D-A3638F2A0DEA}" type="presParOf" srcId="{668E92B0-50DE-4C43-97B0-8E20BC6C428B}" destId="{BA90CB1B-D6A8-4AF7-ADBE-C1CB884BF7B6}" srcOrd="4" destOrd="0" presId="urn:microsoft.com/office/officeart/2005/8/layout/chart3"/>
    <dgm:cxn modelId="{479EE6E1-1AC4-4642-8574-F2D2E4168903}" type="presParOf" srcId="{668E92B0-50DE-4C43-97B0-8E20BC6C428B}" destId="{AEF3B593-7120-4D8C-88F3-3A5412E58AD3}" srcOrd="5" destOrd="0" presId="urn:microsoft.com/office/officeart/2005/8/layout/char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5D54AF-71E7-4E35-90CD-B8B29E42B4A2}" type="doc">
      <dgm:prSet loTypeId="urn:microsoft.com/office/officeart/2005/8/layout/venn1" loCatId="relationship" qsTypeId="urn:microsoft.com/office/officeart/2005/8/quickstyle/simple1" qsCatId="simple" csTypeId="urn:microsoft.com/office/officeart/2005/8/colors/colorful1" csCatId="colorful" phldr="1"/>
      <dgm:spPr/>
    </dgm:pt>
    <dgm:pt modelId="{506305CC-F939-4B63-B2EE-A9DC03F76306}" type="pres">
      <dgm:prSet presAssocID="{085D54AF-71E7-4E35-90CD-B8B29E42B4A2}" presName="compositeShape" presStyleCnt="0">
        <dgm:presLayoutVars>
          <dgm:chMax val="7"/>
          <dgm:dir/>
          <dgm:resizeHandles val="exact"/>
        </dgm:presLayoutVars>
      </dgm:prSet>
      <dgm:spPr/>
    </dgm:pt>
  </dgm:ptLst>
  <dgm:cxnLst>
    <dgm:cxn modelId="{E48705EA-8502-4018-A86D-97578AE5CA33}" type="presOf" srcId="{085D54AF-71E7-4E35-90CD-B8B29E42B4A2}" destId="{506305CC-F939-4B63-B2EE-A9DC03F76306}"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5D54AF-71E7-4E35-90CD-B8B29E42B4A2}" type="doc">
      <dgm:prSet loTypeId="urn:microsoft.com/office/officeart/2005/8/layout/venn1" loCatId="relationship" qsTypeId="urn:microsoft.com/office/officeart/2005/8/quickstyle/simple1" qsCatId="simple" csTypeId="urn:microsoft.com/office/officeart/2005/8/colors/colorful1" csCatId="colorful" phldr="1"/>
      <dgm:spPr/>
    </dgm:pt>
    <dgm:pt modelId="{D1781820-6843-47C2-BBA3-30107DE772B3}">
      <dgm:prSet phldrT="[Text]"/>
      <dgm:spPr/>
      <dgm:t>
        <a:bodyPr/>
        <a:lstStyle/>
        <a:p>
          <a:r>
            <a:rPr lang="en-US" dirty="0"/>
            <a:t>Physical</a:t>
          </a:r>
        </a:p>
      </dgm:t>
    </dgm:pt>
    <dgm:pt modelId="{196FD396-ABD6-4AF4-B9F2-BEE7A7F17628}" type="parTrans" cxnId="{14DA9FC3-102F-4754-8EE4-5CF1BF59107C}">
      <dgm:prSet/>
      <dgm:spPr/>
      <dgm:t>
        <a:bodyPr/>
        <a:lstStyle/>
        <a:p>
          <a:endParaRPr lang="en-US"/>
        </a:p>
      </dgm:t>
    </dgm:pt>
    <dgm:pt modelId="{AD245121-0DED-4237-B349-EA12647FB578}" type="sibTrans" cxnId="{14DA9FC3-102F-4754-8EE4-5CF1BF59107C}">
      <dgm:prSet/>
      <dgm:spPr/>
      <dgm:t>
        <a:bodyPr/>
        <a:lstStyle/>
        <a:p>
          <a:endParaRPr lang="en-US"/>
        </a:p>
      </dgm:t>
    </dgm:pt>
    <dgm:pt modelId="{C6249EE7-CE48-46BD-8BF8-81389F7B1C05}">
      <dgm:prSet phldrT="[Text]"/>
      <dgm:spPr/>
      <dgm:t>
        <a:bodyPr/>
        <a:lstStyle/>
        <a:p>
          <a:r>
            <a:rPr lang="en-US" dirty="0"/>
            <a:t>Chemical</a:t>
          </a:r>
        </a:p>
      </dgm:t>
    </dgm:pt>
    <dgm:pt modelId="{004541A8-F0A8-4BC7-B160-17BBA58A4505}" type="parTrans" cxnId="{A75A73A9-D5B2-446C-8E40-CFE7BE18FCD3}">
      <dgm:prSet/>
      <dgm:spPr/>
      <dgm:t>
        <a:bodyPr/>
        <a:lstStyle/>
        <a:p>
          <a:endParaRPr lang="en-US"/>
        </a:p>
      </dgm:t>
    </dgm:pt>
    <dgm:pt modelId="{EC50E923-ACF5-4561-A7B7-1B18942026E9}" type="sibTrans" cxnId="{A75A73A9-D5B2-446C-8E40-CFE7BE18FCD3}">
      <dgm:prSet/>
      <dgm:spPr/>
      <dgm:t>
        <a:bodyPr/>
        <a:lstStyle/>
        <a:p>
          <a:endParaRPr lang="en-US"/>
        </a:p>
      </dgm:t>
    </dgm:pt>
    <dgm:pt modelId="{E1A16375-8169-4704-9C3C-6A32E18B51F1}">
      <dgm:prSet phldrT="[Text]"/>
      <dgm:spPr/>
      <dgm:t>
        <a:bodyPr/>
        <a:lstStyle/>
        <a:p>
          <a:r>
            <a:rPr lang="en-US" dirty="0"/>
            <a:t>Biological</a:t>
          </a:r>
        </a:p>
      </dgm:t>
    </dgm:pt>
    <dgm:pt modelId="{2F04128E-B4EF-4B82-97C5-48FEB88B977A}" type="parTrans" cxnId="{60972B77-285E-4254-B51C-CEAC1380A0C1}">
      <dgm:prSet/>
      <dgm:spPr/>
      <dgm:t>
        <a:bodyPr/>
        <a:lstStyle/>
        <a:p>
          <a:endParaRPr lang="en-US"/>
        </a:p>
      </dgm:t>
    </dgm:pt>
    <dgm:pt modelId="{A040BD6B-7AA5-48BA-9916-76BB5CD6BE27}" type="sibTrans" cxnId="{60972B77-285E-4254-B51C-CEAC1380A0C1}">
      <dgm:prSet/>
      <dgm:spPr/>
      <dgm:t>
        <a:bodyPr/>
        <a:lstStyle/>
        <a:p>
          <a:endParaRPr lang="en-US"/>
        </a:p>
      </dgm:t>
    </dgm:pt>
    <dgm:pt modelId="{506305CC-F939-4B63-B2EE-A9DC03F76306}" type="pres">
      <dgm:prSet presAssocID="{085D54AF-71E7-4E35-90CD-B8B29E42B4A2}" presName="compositeShape" presStyleCnt="0">
        <dgm:presLayoutVars>
          <dgm:chMax val="7"/>
          <dgm:dir/>
          <dgm:resizeHandles val="exact"/>
        </dgm:presLayoutVars>
      </dgm:prSet>
      <dgm:spPr/>
    </dgm:pt>
    <dgm:pt modelId="{32B34E9A-FEA1-4C4B-9198-703B964D5B7B}" type="pres">
      <dgm:prSet presAssocID="{D1781820-6843-47C2-BBA3-30107DE772B3}" presName="circ1" presStyleLbl="vennNode1" presStyleIdx="0" presStyleCnt="3"/>
      <dgm:spPr/>
      <dgm:t>
        <a:bodyPr/>
        <a:lstStyle/>
        <a:p>
          <a:endParaRPr lang="en-US"/>
        </a:p>
      </dgm:t>
    </dgm:pt>
    <dgm:pt modelId="{180C2DA2-A72F-41B3-B9CB-A3429D5AEDDE}" type="pres">
      <dgm:prSet presAssocID="{D1781820-6843-47C2-BBA3-30107DE772B3}" presName="circ1Tx" presStyleLbl="revTx" presStyleIdx="0" presStyleCnt="0">
        <dgm:presLayoutVars>
          <dgm:chMax val="0"/>
          <dgm:chPref val="0"/>
          <dgm:bulletEnabled val="1"/>
        </dgm:presLayoutVars>
      </dgm:prSet>
      <dgm:spPr/>
      <dgm:t>
        <a:bodyPr/>
        <a:lstStyle/>
        <a:p>
          <a:endParaRPr lang="en-US"/>
        </a:p>
      </dgm:t>
    </dgm:pt>
    <dgm:pt modelId="{7323707F-F45F-461A-BEC6-81442A97B1C5}" type="pres">
      <dgm:prSet presAssocID="{C6249EE7-CE48-46BD-8BF8-81389F7B1C05}" presName="circ2" presStyleLbl="vennNode1" presStyleIdx="1" presStyleCnt="3" custLinFactNeighborX="-3279" custLinFactNeighborY="-18750"/>
      <dgm:spPr/>
      <dgm:t>
        <a:bodyPr/>
        <a:lstStyle/>
        <a:p>
          <a:endParaRPr lang="en-US"/>
        </a:p>
      </dgm:t>
    </dgm:pt>
    <dgm:pt modelId="{57529C50-4C10-48B4-ABF7-DE683FB81FF4}" type="pres">
      <dgm:prSet presAssocID="{C6249EE7-CE48-46BD-8BF8-81389F7B1C05}" presName="circ2Tx" presStyleLbl="revTx" presStyleIdx="0" presStyleCnt="0">
        <dgm:presLayoutVars>
          <dgm:chMax val="0"/>
          <dgm:chPref val="0"/>
          <dgm:bulletEnabled val="1"/>
        </dgm:presLayoutVars>
      </dgm:prSet>
      <dgm:spPr/>
      <dgm:t>
        <a:bodyPr/>
        <a:lstStyle/>
        <a:p>
          <a:endParaRPr lang="en-US"/>
        </a:p>
      </dgm:t>
    </dgm:pt>
    <dgm:pt modelId="{7BB27C8E-DDC2-4A01-A94E-B2D606100C58}" type="pres">
      <dgm:prSet presAssocID="{E1A16375-8169-4704-9C3C-6A32E18B51F1}" presName="circ3" presStyleLbl="vennNode1" presStyleIdx="2" presStyleCnt="3" custLinFactNeighborY="-18750"/>
      <dgm:spPr/>
      <dgm:t>
        <a:bodyPr/>
        <a:lstStyle/>
        <a:p>
          <a:endParaRPr lang="en-US"/>
        </a:p>
      </dgm:t>
    </dgm:pt>
    <dgm:pt modelId="{9CA7822B-4E8C-4A44-AA14-CF8474F72E83}" type="pres">
      <dgm:prSet presAssocID="{E1A16375-8169-4704-9C3C-6A32E18B51F1}" presName="circ3Tx" presStyleLbl="revTx" presStyleIdx="0" presStyleCnt="0">
        <dgm:presLayoutVars>
          <dgm:chMax val="0"/>
          <dgm:chPref val="0"/>
          <dgm:bulletEnabled val="1"/>
        </dgm:presLayoutVars>
      </dgm:prSet>
      <dgm:spPr/>
      <dgm:t>
        <a:bodyPr/>
        <a:lstStyle/>
        <a:p>
          <a:endParaRPr lang="en-US"/>
        </a:p>
      </dgm:t>
    </dgm:pt>
  </dgm:ptLst>
  <dgm:cxnLst>
    <dgm:cxn modelId="{14DA9FC3-102F-4754-8EE4-5CF1BF59107C}" srcId="{085D54AF-71E7-4E35-90CD-B8B29E42B4A2}" destId="{D1781820-6843-47C2-BBA3-30107DE772B3}" srcOrd="0" destOrd="0" parTransId="{196FD396-ABD6-4AF4-B9F2-BEE7A7F17628}" sibTransId="{AD245121-0DED-4237-B349-EA12647FB578}"/>
    <dgm:cxn modelId="{60972B77-285E-4254-B51C-CEAC1380A0C1}" srcId="{085D54AF-71E7-4E35-90CD-B8B29E42B4A2}" destId="{E1A16375-8169-4704-9C3C-6A32E18B51F1}" srcOrd="2" destOrd="0" parTransId="{2F04128E-B4EF-4B82-97C5-48FEB88B977A}" sibTransId="{A040BD6B-7AA5-48BA-9916-76BB5CD6BE27}"/>
    <dgm:cxn modelId="{BFF8BBCB-F1DA-4E4A-80DA-A18AD6F56AE8}" type="presOf" srcId="{C6249EE7-CE48-46BD-8BF8-81389F7B1C05}" destId="{7323707F-F45F-461A-BEC6-81442A97B1C5}" srcOrd="0" destOrd="0" presId="urn:microsoft.com/office/officeart/2005/8/layout/venn1"/>
    <dgm:cxn modelId="{6F758659-884E-4AF3-9A99-25F0F670ABE6}" type="presOf" srcId="{E1A16375-8169-4704-9C3C-6A32E18B51F1}" destId="{9CA7822B-4E8C-4A44-AA14-CF8474F72E83}" srcOrd="1" destOrd="0" presId="urn:microsoft.com/office/officeart/2005/8/layout/venn1"/>
    <dgm:cxn modelId="{A75A73A9-D5B2-446C-8E40-CFE7BE18FCD3}" srcId="{085D54AF-71E7-4E35-90CD-B8B29E42B4A2}" destId="{C6249EE7-CE48-46BD-8BF8-81389F7B1C05}" srcOrd="1" destOrd="0" parTransId="{004541A8-F0A8-4BC7-B160-17BBA58A4505}" sibTransId="{EC50E923-ACF5-4561-A7B7-1B18942026E9}"/>
    <dgm:cxn modelId="{E48705EA-8502-4018-A86D-97578AE5CA33}" type="presOf" srcId="{085D54AF-71E7-4E35-90CD-B8B29E42B4A2}" destId="{506305CC-F939-4B63-B2EE-A9DC03F76306}" srcOrd="0" destOrd="0" presId="urn:microsoft.com/office/officeart/2005/8/layout/venn1"/>
    <dgm:cxn modelId="{BB9E7910-49E8-4761-B103-057C5F892595}" type="presOf" srcId="{D1781820-6843-47C2-BBA3-30107DE772B3}" destId="{180C2DA2-A72F-41B3-B9CB-A3429D5AEDDE}" srcOrd="1" destOrd="0" presId="urn:microsoft.com/office/officeart/2005/8/layout/venn1"/>
    <dgm:cxn modelId="{99C03C97-A70A-4815-8935-D262BD6775A1}" type="presOf" srcId="{D1781820-6843-47C2-BBA3-30107DE772B3}" destId="{32B34E9A-FEA1-4C4B-9198-703B964D5B7B}" srcOrd="0" destOrd="0" presId="urn:microsoft.com/office/officeart/2005/8/layout/venn1"/>
    <dgm:cxn modelId="{F9AB1A25-C64D-4A97-A02F-15E28694BB51}" type="presOf" srcId="{C6249EE7-CE48-46BD-8BF8-81389F7B1C05}" destId="{57529C50-4C10-48B4-ABF7-DE683FB81FF4}" srcOrd="1" destOrd="0" presId="urn:microsoft.com/office/officeart/2005/8/layout/venn1"/>
    <dgm:cxn modelId="{03886A38-DD63-4FF2-863D-E4D1C9B87AD8}" type="presOf" srcId="{E1A16375-8169-4704-9C3C-6A32E18B51F1}" destId="{7BB27C8E-DDC2-4A01-A94E-B2D606100C58}" srcOrd="0" destOrd="0" presId="urn:microsoft.com/office/officeart/2005/8/layout/venn1"/>
    <dgm:cxn modelId="{2422948A-3F35-4B44-9CE3-E86A780FC98B}" type="presParOf" srcId="{506305CC-F939-4B63-B2EE-A9DC03F76306}" destId="{32B34E9A-FEA1-4C4B-9198-703B964D5B7B}" srcOrd="0" destOrd="0" presId="urn:microsoft.com/office/officeart/2005/8/layout/venn1"/>
    <dgm:cxn modelId="{DFACDF2F-23C0-4AA9-B21D-51C57E13AEEE}" type="presParOf" srcId="{506305CC-F939-4B63-B2EE-A9DC03F76306}" destId="{180C2DA2-A72F-41B3-B9CB-A3429D5AEDDE}" srcOrd="1" destOrd="0" presId="urn:microsoft.com/office/officeart/2005/8/layout/venn1"/>
    <dgm:cxn modelId="{B7CFC222-8A92-4802-A3E1-9E9DD54A3CB0}" type="presParOf" srcId="{506305CC-F939-4B63-B2EE-A9DC03F76306}" destId="{7323707F-F45F-461A-BEC6-81442A97B1C5}" srcOrd="2" destOrd="0" presId="urn:microsoft.com/office/officeart/2005/8/layout/venn1"/>
    <dgm:cxn modelId="{75357019-5DD2-480A-8B44-6515D9756974}" type="presParOf" srcId="{506305CC-F939-4B63-B2EE-A9DC03F76306}" destId="{57529C50-4C10-48B4-ABF7-DE683FB81FF4}" srcOrd="3" destOrd="0" presId="urn:microsoft.com/office/officeart/2005/8/layout/venn1"/>
    <dgm:cxn modelId="{1D08B3BA-020E-4187-B878-BD3B382374AD}" type="presParOf" srcId="{506305CC-F939-4B63-B2EE-A9DC03F76306}" destId="{7BB27C8E-DDC2-4A01-A94E-B2D606100C58}" srcOrd="4" destOrd="0" presId="urn:microsoft.com/office/officeart/2005/8/layout/venn1"/>
    <dgm:cxn modelId="{F926E235-0C31-4AF5-9D14-1CF2799D0101}" type="presParOf" srcId="{506305CC-F939-4B63-B2EE-A9DC03F76306}" destId="{9CA7822B-4E8C-4A44-AA14-CF8474F72E8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E6933C-AE03-4A5B-9788-5D9E421D3765}" type="doc">
      <dgm:prSet loTypeId="urn:microsoft.com/office/officeart/2005/8/layout/gear1" loCatId="process" qsTypeId="urn:microsoft.com/office/officeart/2005/8/quickstyle/simple1" qsCatId="simple" csTypeId="urn:microsoft.com/office/officeart/2005/8/colors/colorful5" csCatId="colorful" phldr="1"/>
      <dgm:spPr/>
    </dgm:pt>
    <dgm:pt modelId="{7492747A-7AEA-4B05-93AC-CBDC9BDCFB9F}">
      <dgm:prSet phldrT="[Text]"/>
      <dgm:spPr/>
      <dgm:t>
        <a:bodyPr/>
        <a:lstStyle/>
        <a:p>
          <a:r>
            <a:rPr lang="en-US" dirty="0"/>
            <a:t>Higher Net Income</a:t>
          </a:r>
        </a:p>
      </dgm:t>
    </dgm:pt>
    <dgm:pt modelId="{9E5B7194-8FBA-4CD8-8A07-F6ACE7ACBAA9}" type="parTrans" cxnId="{A1B09F4F-A3B4-44BD-A8A5-4C7703F146A1}">
      <dgm:prSet/>
      <dgm:spPr/>
      <dgm:t>
        <a:bodyPr/>
        <a:lstStyle/>
        <a:p>
          <a:endParaRPr lang="en-US"/>
        </a:p>
      </dgm:t>
    </dgm:pt>
    <dgm:pt modelId="{4DA79498-3E2E-4ACF-B290-FF36AA207B8B}" type="sibTrans" cxnId="{A1B09F4F-A3B4-44BD-A8A5-4C7703F146A1}">
      <dgm:prSet/>
      <dgm:spPr/>
      <dgm:t>
        <a:bodyPr/>
        <a:lstStyle/>
        <a:p>
          <a:endParaRPr lang="en-US"/>
        </a:p>
      </dgm:t>
    </dgm:pt>
    <dgm:pt modelId="{888B3AD1-DFD3-4C44-B5FD-9FE9A0EE04F3}">
      <dgm:prSet phldrT="[Text]"/>
      <dgm:spPr/>
      <dgm:t>
        <a:bodyPr/>
        <a:lstStyle/>
        <a:p>
          <a:r>
            <a:rPr lang="en-US" dirty="0"/>
            <a:t>Healthy Soils</a:t>
          </a:r>
        </a:p>
      </dgm:t>
    </dgm:pt>
    <dgm:pt modelId="{D3C32B77-073E-4D93-A700-4C331F2206D8}" type="parTrans" cxnId="{1D109273-B598-4C0F-B44D-D496DA130AD7}">
      <dgm:prSet/>
      <dgm:spPr/>
      <dgm:t>
        <a:bodyPr/>
        <a:lstStyle/>
        <a:p>
          <a:endParaRPr lang="en-US"/>
        </a:p>
      </dgm:t>
    </dgm:pt>
    <dgm:pt modelId="{B9399359-DF97-4D92-844F-7591EB7B67E8}" type="sibTrans" cxnId="{1D109273-B598-4C0F-B44D-D496DA130AD7}">
      <dgm:prSet/>
      <dgm:spPr/>
      <dgm:t>
        <a:bodyPr/>
        <a:lstStyle/>
        <a:p>
          <a:endParaRPr lang="en-US"/>
        </a:p>
      </dgm:t>
    </dgm:pt>
    <dgm:pt modelId="{EBE9AACC-3A9D-4739-B92D-AAE5C9D2E944}">
      <dgm:prSet phldrT="[Text]"/>
      <dgm:spPr/>
      <dgm:t>
        <a:bodyPr/>
        <a:lstStyle/>
        <a:p>
          <a:r>
            <a:rPr lang="en-US" dirty="0"/>
            <a:t>Healthy Crops</a:t>
          </a:r>
        </a:p>
      </dgm:t>
    </dgm:pt>
    <dgm:pt modelId="{03287775-3C1E-4090-BFFC-A6F5D1B7ACFB}" type="parTrans" cxnId="{754FDABE-6D9D-4BA4-A399-3B344D124529}">
      <dgm:prSet/>
      <dgm:spPr/>
      <dgm:t>
        <a:bodyPr/>
        <a:lstStyle/>
        <a:p>
          <a:endParaRPr lang="en-US"/>
        </a:p>
      </dgm:t>
    </dgm:pt>
    <dgm:pt modelId="{B4D65094-1CD5-48D9-B5FA-1A054937811E}" type="sibTrans" cxnId="{754FDABE-6D9D-4BA4-A399-3B344D124529}">
      <dgm:prSet/>
      <dgm:spPr/>
      <dgm:t>
        <a:bodyPr/>
        <a:lstStyle/>
        <a:p>
          <a:endParaRPr lang="en-US"/>
        </a:p>
      </dgm:t>
    </dgm:pt>
    <dgm:pt modelId="{B31055F9-EB99-485D-9215-4C06A082B99F}" type="pres">
      <dgm:prSet presAssocID="{4AE6933C-AE03-4A5B-9788-5D9E421D3765}" presName="composite" presStyleCnt="0">
        <dgm:presLayoutVars>
          <dgm:chMax val="3"/>
          <dgm:animLvl val="lvl"/>
          <dgm:resizeHandles val="exact"/>
        </dgm:presLayoutVars>
      </dgm:prSet>
      <dgm:spPr/>
    </dgm:pt>
    <dgm:pt modelId="{12722CA2-ABC0-4E0C-B3B7-060A9468A605}" type="pres">
      <dgm:prSet presAssocID="{7492747A-7AEA-4B05-93AC-CBDC9BDCFB9F}" presName="gear1" presStyleLbl="node1" presStyleIdx="0" presStyleCnt="3">
        <dgm:presLayoutVars>
          <dgm:chMax val="1"/>
          <dgm:bulletEnabled val="1"/>
        </dgm:presLayoutVars>
      </dgm:prSet>
      <dgm:spPr/>
      <dgm:t>
        <a:bodyPr/>
        <a:lstStyle/>
        <a:p>
          <a:endParaRPr lang="en-US"/>
        </a:p>
      </dgm:t>
    </dgm:pt>
    <dgm:pt modelId="{0B449FF9-1D5C-4ECE-B525-B4EF23B2498C}" type="pres">
      <dgm:prSet presAssocID="{7492747A-7AEA-4B05-93AC-CBDC9BDCFB9F}" presName="gear1srcNode" presStyleLbl="node1" presStyleIdx="0" presStyleCnt="3"/>
      <dgm:spPr/>
      <dgm:t>
        <a:bodyPr/>
        <a:lstStyle/>
        <a:p>
          <a:endParaRPr lang="en-US"/>
        </a:p>
      </dgm:t>
    </dgm:pt>
    <dgm:pt modelId="{87597CD7-48DC-409F-AA13-9D6CA4948F72}" type="pres">
      <dgm:prSet presAssocID="{7492747A-7AEA-4B05-93AC-CBDC9BDCFB9F}" presName="gear1dstNode" presStyleLbl="node1" presStyleIdx="0" presStyleCnt="3"/>
      <dgm:spPr/>
      <dgm:t>
        <a:bodyPr/>
        <a:lstStyle/>
        <a:p>
          <a:endParaRPr lang="en-US"/>
        </a:p>
      </dgm:t>
    </dgm:pt>
    <dgm:pt modelId="{DF62DC1D-9BE5-47BA-A194-042BFD3ED411}" type="pres">
      <dgm:prSet presAssocID="{888B3AD1-DFD3-4C44-B5FD-9FE9A0EE04F3}" presName="gear2" presStyleLbl="node1" presStyleIdx="1" presStyleCnt="3">
        <dgm:presLayoutVars>
          <dgm:chMax val="1"/>
          <dgm:bulletEnabled val="1"/>
        </dgm:presLayoutVars>
      </dgm:prSet>
      <dgm:spPr/>
      <dgm:t>
        <a:bodyPr/>
        <a:lstStyle/>
        <a:p>
          <a:endParaRPr lang="en-US"/>
        </a:p>
      </dgm:t>
    </dgm:pt>
    <dgm:pt modelId="{9B0B7EF6-2871-4798-ACF8-B7ED06B0A493}" type="pres">
      <dgm:prSet presAssocID="{888B3AD1-DFD3-4C44-B5FD-9FE9A0EE04F3}" presName="gear2srcNode" presStyleLbl="node1" presStyleIdx="1" presStyleCnt="3"/>
      <dgm:spPr/>
      <dgm:t>
        <a:bodyPr/>
        <a:lstStyle/>
        <a:p>
          <a:endParaRPr lang="en-US"/>
        </a:p>
      </dgm:t>
    </dgm:pt>
    <dgm:pt modelId="{A7619F17-8488-4FCD-B25A-898DADDA8BE1}" type="pres">
      <dgm:prSet presAssocID="{888B3AD1-DFD3-4C44-B5FD-9FE9A0EE04F3}" presName="gear2dstNode" presStyleLbl="node1" presStyleIdx="1" presStyleCnt="3"/>
      <dgm:spPr/>
      <dgm:t>
        <a:bodyPr/>
        <a:lstStyle/>
        <a:p>
          <a:endParaRPr lang="en-US"/>
        </a:p>
      </dgm:t>
    </dgm:pt>
    <dgm:pt modelId="{12B2738A-4985-4CDC-B13B-BF9BA3281AB2}" type="pres">
      <dgm:prSet presAssocID="{EBE9AACC-3A9D-4739-B92D-AAE5C9D2E944}" presName="gear3" presStyleLbl="node1" presStyleIdx="2" presStyleCnt="3"/>
      <dgm:spPr/>
      <dgm:t>
        <a:bodyPr/>
        <a:lstStyle/>
        <a:p>
          <a:endParaRPr lang="en-US"/>
        </a:p>
      </dgm:t>
    </dgm:pt>
    <dgm:pt modelId="{837FC0C5-791A-40F2-9838-41B1ECFAD775}" type="pres">
      <dgm:prSet presAssocID="{EBE9AACC-3A9D-4739-B92D-AAE5C9D2E944}" presName="gear3tx" presStyleLbl="node1" presStyleIdx="2" presStyleCnt="3">
        <dgm:presLayoutVars>
          <dgm:chMax val="1"/>
          <dgm:bulletEnabled val="1"/>
        </dgm:presLayoutVars>
      </dgm:prSet>
      <dgm:spPr/>
      <dgm:t>
        <a:bodyPr/>
        <a:lstStyle/>
        <a:p>
          <a:endParaRPr lang="en-US"/>
        </a:p>
      </dgm:t>
    </dgm:pt>
    <dgm:pt modelId="{7083C2B3-5C2E-448C-B90C-9DB701E7377A}" type="pres">
      <dgm:prSet presAssocID="{EBE9AACC-3A9D-4739-B92D-AAE5C9D2E944}" presName="gear3srcNode" presStyleLbl="node1" presStyleIdx="2" presStyleCnt="3"/>
      <dgm:spPr/>
      <dgm:t>
        <a:bodyPr/>
        <a:lstStyle/>
        <a:p>
          <a:endParaRPr lang="en-US"/>
        </a:p>
      </dgm:t>
    </dgm:pt>
    <dgm:pt modelId="{FB0F84AF-3A4D-4E9A-8036-2D132BA8D581}" type="pres">
      <dgm:prSet presAssocID="{EBE9AACC-3A9D-4739-B92D-AAE5C9D2E944}" presName="gear3dstNode" presStyleLbl="node1" presStyleIdx="2" presStyleCnt="3"/>
      <dgm:spPr/>
      <dgm:t>
        <a:bodyPr/>
        <a:lstStyle/>
        <a:p>
          <a:endParaRPr lang="en-US"/>
        </a:p>
      </dgm:t>
    </dgm:pt>
    <dgm:pt modelId="{F03D5F81-8E01-430B-B98D-60DF8264684A}" type="pres">
      <dgm:prSet presAssocID="{4DA79498-3E2E-4ACF-B290-FF36AA207B8B}" presName="connector1" presStyleLbl="sibTrans2D1" presStyleIdx="0" presStyleCnt="3"/>
      <dgm:spPr/>
      <dgm:t>
        <a:bodyPr/>
        <a:lstStyle/>
        <a:p>
          <a:endParaRPr lang="en-US"/>
        </a:p>
      </dgm:t>
    </dgm:pt>
    <dgm:pt modelId="{71281517-E769-4ABF-9E6E-134E9023132E}" type="pres">
      <dgm:prSet presAssocID="{B9399359-DF97-4D92-844F-7591EB7B67E8}" presName="connector2" presStyleLbl="sibTrans2D1" presStyleIdx="1" presStyleCnt="3"/>
      <dgm:spPr/>
      <dgm:t>
        <a:bodyPr/>
        <a:lstStyle/>
        <a:p>
          <a:endParaRPr lang="en-US"/>
        </a:p>
      </dgm:t>
    </dgm:pt>
    <dgm:pt modelId="{F8C43344-0F6B-4B48-9E6A-F1A4A62C2ADF}" type="pres">
      <dgm:prSet presAssocID="{B4D65094-1CD5-48D9-B5FA-1A054937811E}" presName="connector3" presStyleLbl="sibTrans2D1" presStyleIdx="2" presStyleCnt="3"/>
      <dgm:spPr/>
      <dgm:t>
        <a:bodyPr/>
        <a:lstStyle/>
        <a:p>
          <a:endParaRPr lang="en-US"/>
        </a:p>
      </dgm:t>
    </dgm:pt>
  </dgm:ptLst>
  <dgm:cxnLst>
    <dgm:cxn modelId="{63809641-9BDE-4F33-9304-1A53F32339FE}" type="presOf" srcId="{EBE9AACC-3A9D-4739-B92D-AAE5C9D2E944}" destId="{FB0F84AF-3A4D-4E9A-8036-2D132BA8D581}" srcOrd="3" destOrd="0" presId="urn:microsoft.com/office/officeart/2005/8/layout/gear1"/>
    <dgm:cxn modelId="{585922CB-C842-45AA-AF3C-CFB45FEDF9B0}" type="presOf" srcId="{7492747A-7AEA-4B05-93AC-CBDC9BDCFB9F}" destId="{12722CA2-ABC0-4E0C-B3B7-060A9468A605}" srcOrd="0" destOrd="0" presId="urn:microsoft.com/office/officeart/2005/8/layout/gear1"/>
    <dgm:cxn modelId="{6AAD7D6D-8E62-4823-899C-FDFA96F5DD53}" type="presOf" srcId="{EBE9AACC-3A9D-4739-B92D-AAE5C9D2E944}" destId="{7083C2B3-5C2E-448C-B90C-9DB701E7377A}" srcOrd="2" destOrd="0" presId="urn:microsoft.com/office/officeart/2005/8/layout/gear1"/>
    <dgm:cxn modelId="{0434D426-18AB-48E8-BAB8-42FD92CB843C}" type="presOf" srcId="{888B3AD1-DFD3-4C44-B5FD-9FE9A0EE04F3}" destId="{9B0B7EF6-2871-4798-ACF8-B7ED06B0A493}" srcOrd="1" destOrd="0" presId="urn:microsoft.com/office/officeart/2005/8/layout/gear1"/>
    <dgm:cxn modelId="{4DD8A255-61A1-4F93-928F-F78B75B4A695}" type="presOf" srcId="{888B3AD1-DFD3-4C44-B5FD-9FE9A0EE04F3}" destId="{A7619F17-8488-4FCD-B25A-898DADDA8BE1}" srcOrd="2" destOrd="0" presId="urn:microsoft.com/office/officeart/2005/8/layout/gear1"/>
    <dgm:cxn modelId="{D6C03092-2463-4723-8E4F-CA64EC5589F1}" type="presOf" srcId="{4DA79498-3E2E-4ACF-B290-FF36AA207B8B}" destId="{F03D5F81-8E01-430B-B98D-60DF8264684A}" srcOrd="0" destOrd="0" presId="urn:microsoft.com/office/officeart/2005/8/layout/gear1"/>
    <dgm:cxn modelId="{97149FD7-5D93-4827-8BBA-43319CB27908}" type="presOf" srcId="{EBE9AACC-3A9D-4739-B92D-AAE5C9D2E944}" destId="{12B2738A-4985-4CDC-B13B-BF9BA3281AB2}" srcOrd="0" destOrd="0" presId="urn:microsoft.com/office/officeart/2005/8/layout/gear1"/>
    <dgm:cxn modelId="{B5F4C299-1BC1-49AF-89D7-E1F67149B26D}" type="presOf" srcId="{B4D65094-1CD5-48D9-B5FA-1A054937811E}" destId="{F8C43344-0F6B-4B48-9E6A-F1A4A62C2ADF}" srcOrd="0" destOrd="0" presId="urn:microsoft.com/office/officeart/2005/8/layout/gear1"/>
    <dgm:cxn modelId="{1EE34FCF-AF36-464C-874F-0D894CB5772A}" type="presOf" srcId="{888B3AD1-DFD3-4C44-B5FD-9FE9A0EE04F3}" destId="{DF62DC1D-9BE5-47BA-A194-042BFD3ED411}" srcOrd="0" destOrd="0" presId="urn:microsoft.com/office/officeart/2005/8/layout/gear1"/>
    <dgm:cxn modelId="{694EA9D0-21B6-4F60-B4B9-4F4D9C6C82BB}" type="presOf" srcId="{EBE9AACC-3A9D-4739-B92D-AAE5C9D2E944}" destId="{837FC0C5-791A-40F2-9838-41B1ECFAD775}" srcOrd="1" destOrd="0" presId="urn:microsoft.com/office/officeart/2005/8/layout/gear1"/>
    <dgm:cxn modelId="{9C6B7B45-0D40-42CB-B98E-DC7BEDF63BAD}" type="presOf" srcId="{7492747A-7AEA-4B05-93AC-CBDC9BDCFB9F}" destId="{87597CD7-48DC-409F-AA13-9D6CA4948F72}" srcOrd="2" destOrd="0" presId="urn:microsoft.com/office/officeart/2005/8/layout/gear1"/>
    <dgm:cxn modelId="{5508EF2C-90D2-4F27-818F-34A1C2CC27C3}" type="presOf" srcId="{4AE6933C-AE03-4A5B-9788-5D9E421D3765}" destId="{B31055F9-EB99-485D-9215-4C06A082B99F}" srcOrd="0" destOrd="0" presId="urn:microsoft.com/office/officeart/2005/8/layout/gear1"/>
    <dgm:cxn modelId="{A1B09F4F-A3B4-44BD-A8A5-4C7703F146A1}" srcId="{4AE6933C-AE03-4A5B-9788-5D9E421D3765}" destId="{7492747A-7AEA-4B05-93AC-CBDC9BDCFB9F}" srcOrd="0" destOrd="0" parTransId="{9E5B7194-8FBA-4CD8-8A07-F6ACE7ACBAA9}" sibTransId="{4DA79498-3E2E-4ACF-B290-FF36AA207B8B}"/>
    <dgm:cxn modelId="{754FDABE-6D9D-4BA4-A399-3B344D124529}" srcId="{4AE6933C-AE03-4A5B-9788-5D9E421D3765}" destId="{EBE9AACC-3A9D-4739-B92D-AAE5C9D2E944}" srcOrd="2" destOrd="0" parTransId="{03287775-3C1E-4090-BFFC-A6F5D1B7ACFB}" sibTransId="{B4D65094-1CD5-48D9-B5FA-1A054937811E}"/>
    <dgm:cxn modelId="{31150C9C-F2FD-4B65-874A-0882BFABDAFB}" type="presOf" srcId="{B9399359-DF97-4D92-844F-7591EB7B67E8}" destId="{71281517-E769-4ABF-9E6E-134E9023132E}" srcOrd="0" destOrd="0" presId="urn:microsoft.com/office/officeart/2005/8/layout/gear1"/>
    <dgm:cxn modelId="{351719A4-9A9B-4EAD-95C5-32995917F295}" type="presOf" srcId="{7492747A-7AEA-4B05-93AC-CBDC9BDCFB9F}" destId="{0B449FF9-1D5C-4ECE-B525-B4EF23B2498C}" srcOrd="1" destOrd="0" presId="urn:microsoft.com/office/officeart/2005/8/layout/gear1"/>
    <dgm:cxn modelId="{1D109273-B598-4C0F-B44D-D496DA130AD7}" srcId="{4AE6933C-AE03-4A5B-9788-5D9E421D3765}" destId="{888B3AD1-DFD3-4C44-B5FD-9FE9A0EE04F3}" srcOrd="1" destOrd="0" parTransId="{D3C32B77-073E-4D93-A700-4C331F2206D8}" sibTransId="{B9399359-DF97-4D92-844F-7591EB7B67E8}"/>
    <dgm:cxn modelId="{DF37F7F9-B461-4B59-94BF-3BE3E1B7AE72}" type="presParOf" srcId="{B31055F9-EB99-485D-9215-4C06A082B99F}" destId="{12722CA2-ABC0-4E0C-B3B7-060A9468A605}" srcOrd="0" destOrd="0" presId="urn:microsoft.com/office/officeart/2005/8/layout/gear1"/>
    <dgm:cxn modelId="{4943870A-7D55-444B-8A4B-C12F7E27BFAE}" type="presParOf" srcId="{B31055F9-EB99-485D-9215-4C06A082B99F}" destId="{0B449FF9-1D5C-4ECE-B525-B4EF23B2498C}" srcOrd="1" destOrd="0" presId="urn:microsoft.com/office/officeart/2005/8/layout/gear1"/>
    <dgm:cxn modelId="{7FA7CD44-6B89-4B8D-88CA-EF060A7310F6}" type="presParOf" srcId="{B31055F9-EB99-485D-9215-4C06A082B99F}" destId="{87597CD7-48DC-409F-AA13-9D6CA4948F72}" srcOrd="2" destOrd="0" presId="urn:microsoft.com/office/officeart/2005/8/layout/gear1"/>
    <dgm:cxn modelId="{72AAAB7F-89ED-4306-9D2A-083362F8D75A}" type="presParOf" srcId="{B31055F9-EB99-485D-9215-4C06A082B99F}" destId="{DF62DC1D-9BE5-47BA-A194-042BFD3ED411}" srcOrd="3" destOrd="0" presId="urn:microsoft.com/office/officeart/2005/8/layout/gear1"/>
    <dgm:cxn modelId="{87829E09-EC98-4808-BB87-B9E25A1BA04E}" type="presParOf" srcId="{B31055F9-EB99-485D-9215-4C06A082B99F}" destId="{9B0B7EF6-2871-4798-ACF8-B7ED06B0A493}" srcOrd="4" destOrd="0" presId="urn:microsoft.com/office/officeart/2005/8/layout/gear1"/>
    <dgm:cxn modelId="{3E869983-CEE3-466F-AC25-3C0E3A23B6DA}" type="presParOf" srcId="{B31055F9-EB99-485D-9215-4C06A082B99F}" destId="{A7619F17-8488-4FCD-B25A-898DADDA8BE1}" srcOrd="5" destOrd="0" presId="urn:microsoft.com/office/officeart/2005/8/layout/gear1"/>
    <dgm:cxn modelId="{C54FD7F2-B3C8-46F9-A01E-703CC2F98D1F}" type="presParOf" srcId="{B31055F9-EB99-485D-9215-4C06A082B99F}" destId="{12B2738A-4985-4CDC-B13B-BF9BA3281AB2}" srcOrd="6" destOrd="0" presId="urn:microsoft.com/office/officeart/2005/8/layout/gear1"/>
    <dgm:cxn modelId="{87A1C5FB-053C-4961-9D9C-4F5239BDF5E8}" type="presParOf" srcId="{B31055F9-EB99-485D-9215-4C06A082B99F}" destId="{837FC0C5-791A-40F2-9838-41B1ECFAD775}" srcOrd="7" destOrd="0" presId="urn:microsoft.com/office/officeart/2005/8/layout/gear1"/>
    <dgm:cxn modelId="{37D6A56E-0C55-4BB7-8180-CD1C144F9394}" type="presParOf" srcId="{B31055F9-EB99-485D-9215-4C06A082B99F}" destId="{7083C2B3-5C2E-448C-B90C-9DB701E7377A}" srcOrd="8" destOrd="0" presId="urn:microsoft.com/office/officeart/2005/8/layout/gear1"/>
    <dgm:cxn modelId="{2D3B41F7-7D69-4A64-A31B-53618C490756}" type="presParOf" srcId="{B31055F9-EB99-485D-9215-4C06A082B99F}" destId="{FB0F84AF-3A4D-4E9A-8036-2D132BA8D581}" srcOrd="9" destOrd="0" presId="urn:microsoft.com/office/officeart/2005/8/layout/gear1"/>
    <dgm:cxn modelId="{654A9565-3DD0-41D4-A47B-807024E984E3}" type="presParOf" srcId="{B31055F9-EB99-485D-9215-4C06A082B99F}" destId="{F03D5F81-8E01-430B-B98D-60DF8264684A}" srcOrd="10" destOrd="0" presId="urn:microsoft.com/office/officeart/2005/8/layout/gear1"/>
    <dgm:cxn modelId="{7A463F06-E43D-4F08-B8FA-706021B2FE2E}" type="presParOf" srcId="{B31055F9-EB99-485D-9215-4C06A082B99F}" destId="{71281517-E769-4ABF-9E6E-134E9023132E}" srcOrd="11" destOrd="0" presId="urn:microsoft.com/office/officeart/2005/8/layout/gear1"/>
    <dgm:cxn modelId="{AF5BA266-0296-4412-82DF-96D906BA6B27}" type="presParOf" srcId="{B31055F9-EB99-485D-9215-4C06A082B99F}" destId="{F8C43344-0F6B-4B48-9E6A-F1A4A62C2ADF}"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343EC8E-D36F-49F8-BA0E-6BDED6CC76E3}" type="doc">
      <dgm:prSet loTypeId="urn:microsoft.com/office/officeart/2005/8/layout/arrow4" loCatId="process" qsTypeId="urn:microsoft.com/office/officeart/2005/8/quickstyle/3d5" qsCatId="3D" csTypeId="urn:microsoft.com/office/officeart/2005/8/colors/accent1_2" csCatId="accent1" phldr="1"/>
      <dgm:spPr/>
      <dgm:t>
        <a:bodyPr/>
        <a:lstStyle/>
        <a:p>
          <a:endParaRPr lang="en-US"/>
        </a:p>
      </dgm:t>
    </dgm:pt>
    <dgm:pt modelId="{F7B7E2D2-0BA4-47DE-A2E6-68E40B2580B4}">
      <dgm:prSet phldrT="[Text]"/>
      <dgm:spPr/>
      <dgm:t>
        <a:bodyPr/>
        <a:lstStyle/>
        <a:p>
          <a:r>
            <a:rPr lang="en-US" dirty="0"/>
            <a:t>- Regeneration                    -Carbon Sequestration                    -Biologically Driven</a:t>
          </a:r>
        </a:p>
      </dgm:t>
    </dgm:pt>
    <dgm:pt modelId="{A0741CBC-B9A8-43F0-B277-E9351D53DF92}" type="parTrans" cxnId="{C9F7AEFC-845E-4934-AEF0-0BC8E0CB149D}">
      <dgm:prSet/>
      <dgm:spPr/>
      <dgm:t>
        <a:bodyPr/>
        <a:lstStyle/>
        <a:p>
          <a:endParaRPr lang="en-US"/>
        </a:p>
      </dgm:t>
    </dgm:pt>
    <dgm:pt modelId="{35F6D12D-26F3-4990-9C28-F68E02B1B50E}" type="sibTrans" cxnId="{C9F7AEFC-845E-4934-AEF0-0BC8E0CB149D}">
      <dgm:prSet/>
      <dgm:spPr/>
      <dgm:t>
        <a:bodyPr/>
        <a:lstStyle/>
        <a:p>
          <a:endParaRPr lang="en-US"/>
        </a:p>
      </dgm:t>
    </dgm:pt>
    <dgm:pt modelId="{08D4C10D-3FA0-4F08-B163-9430B82581D2}">
      <dgm:prSet phldrT="[Text]"/>
      <dgm:spPr/>
      <dgm:t>
        <a:bodyPr/>
        <a:lstStyle/>
        <a:p>
          <a:r>
            <a:rPr lang="en-US" dirty="0"/>
            <a:t>-Degradation                      -Carbon Release                             -Input Driven</a:t>
          </a:r>
        </a:p>
      </dgm:t>
    </dgm:pt>
    <dgm:pt modelId="{10EC5B17-4256-4BD2-B04C-CBC407A1AD81}" type="parTrans" cxnId="{DFDE16FD-FF12-456E-B392-9931EC7F14B3}">
      <dgm:prSet/>
      <dgm:spPr/>
      <dgm:t>
        <a:bodyPr/>
        <a:lstStyle/>
        <a:p>
          <a:endParaRPr lang="en-US"/>
        </a:p>
      </dgm:t>
    </dgm:pt>
    <dgm:pt modelId="{4C27293B-4A4D-4126-BB92-306B97098CB4}" type="sibTrans" cxnId="{DFDE16FD-FF12-456E-B392-9931EC7F14B3}">
      <dgm:prSet/>
      <dgm:spPr/>
      <dgm:t>
        <a:bodyPr/>
        <a:lstStyle/>
        <a:p>
          <a:endParaRPr lang="en-US"/>
        </a:p>
      </dgm:t>
    </dgm:pt>
    <dgm:pt modelId="{79CB7E4B-4A69-4A00-8C0A-C0D269CCC470}" type="pres">
      <dgm:prSet presAssocID="{F343EC8E-D36F-49F8-BA0E-6BDED6CC76E3}" presName="compositeShape" presStyleCnt="0">
        <dgm:presLayoutVars>
          <dgm:chMax val="2"/>
          <dgm:dir/>
          <dgm:resizeHandles val="exact"/>
        </dgm:presLayoutVars>
      </dgm:prSet>
      <dgm:spPr/>
      <dgm:t>
        <a:bodyPr/>
        <a:lstStyle/>
        <a:p>
          <a:endParaRPr lang="en-US"/>
        </a:p>
      </dgm:t>
    </dgm:pt>
    <dgm:pt modelId="{72C6F469-4796-4747-B356-C746ACCC2DA0}" type="pres">
      <dgm:prSet presAssocID="{F7B7E2D2-0BA4-47DE-A2E6-68E40B2580B4}" presName="upArrow" presStyleLbl="node1" presStyleIdx="0" presStyleCnt="2" custAng="0" custScaleX="38272" custScaleY="68362" custLinFactX="100000" custLinFactNeighborX="182886" custLinFactNeighborY="-18188"/>
      <dgm:spPr>
        <a:solidFill>
          <a:srgbClr val="00B0F0"/>
        </a:solidFill>
        <a:ln>
          <a:solidFill>
            <a:srgbClr val="0070C0"/>
          </a:solidFill>
        </a:ln>
      </dgm:spPr>
    </dgm:pt>
    <dgm:pt modelId="{8BC9C62A-3CF2-47F8-B5E7-D179E81D985C}" type="pres">
      <dgm:prSet presAssocID="{F7B7E2D2-0BA4-47DE-A2E6-68E40B2580B4}" presName="upArrowText" presStyleLbl="revTx" presStyleIdx="0" presStyleCnt="2" custFlipHor="1" custScaleX="178571" custScaleY="63536">
        <dgm:presLayoutVars>
          <dgm:chMax val="0"/>
          <dgm:bulletEnabled val="1"/>
        </dgm:presLayoutVars>
      </dgm:prSet>
      <dgm:spPr/>
      <dgm:t>
        <a:bodyPr/>
        <a:lstStyle/>
        <a:p>
          <a:endParaRPr lang="en-US"/>
        </a:p>
      </dgm:t>
    </dgm:pt>
    <dgm:pt modelId="{9CA809FD-9033-4906-9507-B0E296786664}" type="pres">
      <dgm:prSet presAssocID="{08D4C10D-3FA0-4F08-B163-9430B82581D2}" presName="downArrow" presStyleLbl="node1" presStyleIdx="1" presStyleCnt="2" custScaleX="38016" custScaleY="71139" custLinFactX="100000" custLinFactNeighborX="137606" custLinFactNeighborY="-5648"/>
      <dgm:spPr>
        <a:solidFill>
          <a:srgbClr val="FF0000"/>
        </a:solidFill>
        <a:ln>
          <a:solidFill>
            <a:srgbClr val="FFC000"/>
          </a:solidFill>
        </a:ln>
      </dgm:spPr>
    </dgm:pt>
    <dgm:pt modelId="{88E4DE25-6D85-4372-82E7-EA614DFD08EB}" type="pres">
      <dgm:prSet presAssocID="{08D4C10D-3FA0-4F08-B163-9430B82581D2}" presName="downArrowText" presStyleLbl="revTx" presStyleIdx="1" presStyleCnt="2" custScaleX="178571" custScaleY="71139" custLinFactNeighborX="-14915" custLinFactNeighborY="479">
        <dgm:presLayoutVars>
          <dgm:chMax val="0"/>
          <dgm:bulletEnabled val="1"/>
        </dgm:presLayoutVars>
      </dgm:prSet>
      <dgm:spPr/>
      <dgm:t>
        <a:bodyPr/>
        <a:lstStyle/>
        <a:p>
          <a:endParaRPr lang="en-US"/>
        </a:p>
      </dgm:t>
    </dgm:pt>
  </dgm:ptLst>
  <dgm:cxnLst>
    <dgm:cxn modelId="{DFDE16FD-FF12-456E-B392-9931EC7F14B3}" srcId="{F343EC8E-D36F-49F8-BA0E-6BDED6CC76E3}" destId="{08D4C10D-3FA0-4F08-B163-9430B82581D2}" srcOrd="1" destOrd="0" parTransId="{10EC5B17-4256-4BD2-B04C-CBC407A1AD81}" sibTransId="{4C27293B-4A4D-4126-BB92-306B97098CB4}"/>
    <dgm:cxn modelId="{936B37E7-094F-4D28-9BD5-09B1139038F0}" type="presOf" srcId="{F343EC8E-D36F-49F8-BA0E-6BDED6CC76E3}" destId="{79CB7E4B-4A69-4A00-8C0A-C0D269CCC470}" srcOrd="0" destOrd="0" presId="urn:microsoft.com/office/officeart/2005/8/layout/arrow4"/>
    <dgm:cxn modelId="{64BD82A6-63E8-4F1E-B434-04A477F70CFF}" type="presOf" srcId="{08D4C10D-3FA0-4F08-B163-9430B82581D2}" destId="{88E4DE25-6D85-4372-82E7-EA614DFD08EB}" srcOrd="0" destOrd="0" presId="urn:microsoft.com/office/officeart/2005/8/layout/arrow4"/>
    <dgm:cxn modelId="{C9F7AEFC-845E-4934-AEF0-0BC8E0CB149D}" srcId="{F343EC8E-D36F-49F8-BA0E-6BDED6CC76E3}" destId="{F7B7E2D2-0BA4-47DE-A2E6-68E40B2580B4}" srcOrd="0" destOrd="0" parTransId="{A0741CBC-B9A8-43F0-B277-E9351D53DF92}" sibTransId="{35F6D12D-26F3-4990-9C28-F68E02B1B50E}"/>
    <dgm:cxn modelId="{DF4F2579-176E-4C19-AF7C-D3C659F56F24}" type="presOf" srcId="{F7B7E2D2-0BA4-47DE-A2E6-68E40B2580B4}" destId="{8BC9C62A-3CF2-47F8-B5E7-D179E81D985C}" srcOrd="0" destOrd="0" presId="urn:microsoft.com/office/officeart/2005/8/layout/arrow4"/>
    <dgm:cxn modelId="{394B1CA4-F871-43E4-992B-CCBEAA194CF6}" type="presParOf" srcId="{79CB7E4B-4A69-4A00-8C0A-C0D269CCC470}" destId="{72C6F469-4796-4747-B356-C746ACCC2DA0}" srcOrd="0" destOrd="0" presId="urn:microsoft.com/office/officeart/2005/8/layout/arrow4"/>
    <dgm:cxn modelId="{9E9737C1-8106-48F8-B5DB-657AAA3856E2}" type="presParOf" srcId="{79CB7E4B-4A69-4A00-8C0A-C0D269CCC470}" destId="{8BC9C62A-3CF2-47F8-B5E7-D179E81D985C}" srcOrd="1" destOrd="0" presId="urn:microsoft.com/office/officeart/2005/8/layout/arrow4"/>
    <dgm:cxn modelId="{AFB65E1F-6571-4CFA-A92D-2A52B48077E5}" type="presParOf" srcId="{79CB7E4B-4A69-4A00-8C0A-C0D269CCC470}" destId="{9CA809FD-9033-4906-9507-B0E296786664}" srcOrd="2" destOrd="0" presId="urn:microsoft.com/office/officeart/2005/8/layout/arrow4"/>
    <dgm:cxn modelId="{B2A248CF-10C0-438F-AD45-EA6A01DAAD12}" type="presParOf" srcId="{79CB7E4B-4A69-4A00-8C0A-C0D269CCC470}" destId="{88E4DE25-6D85-4372-82E7-EA614DFD08EB}" srcOrd="3" destOrd="0" presId="urn:microsoft.com/office/officeart/2005/8/layout/arrow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A75FCA-75A4-4C1F-AE09-6934F2D89367}" type="doc">
      <dgm:prSet loTypeId="urn:microsoft.com/office/officeart/2005/8/layout/pyramid3" loCatId="pyramid" qsTypeId="urn:microsoft.com/office/officeart/2005/8/quickstyle/simple1" qsCatId="simple" csTypeId="urn:microsoft.com/office/officeart/2005/8/colors/accent1_2" csCatId="accent1" phldr="1"/>
      <dgm:spPr>
        <a:scene3d>
          <a:camera prst="perspectiveFront" fov="3300000">
            <a:rot lat="486000" lon="19530000" rev="174000"/>
          </a:camera>
          <a:lightRig rig="harsh" dir="t">
            <a:rot lat="0" lon="0" rev="3000000"/>
          </a:lightRig>
        </a:scene3d>
      </dgm:spPr>
    </dgm:pt>
    <dgm:pt modelId="{9A9356EC-1B43-4F25-AD0A-385B81D742F4}">
      <dgm:prSet phldrT="[Text]"/>
      <dgm:spPr>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Holistic land regeneration achieved by focusing on soil health: utilizing the integration of biological diversity</a:t>
          </a:r>
        </a:p>
      </dgm:t>
    </dgm:pt>
    <dgm:pt modelId="{5A6F8F24-4595-4589-8106-43EB98CA0E7C}" type="parTrans" cxnId="{2D46EDC2-ABC4-4C1A-8C1B-D3FD81F018BB}">
      <dgm:prSet/>
      <dgm:spPr/>
      <dgm:t>
        <a:bodyPr/>
        <a:lstStyle/>
        <a:p>
          <a:endParaRPr lang="en-US"/>
        </a:p>
      </dgm:t>
    </dgm:pt>
    <dgm:pt modelId="{9EF56425-F121-44C0-8E9A-DE135E4A383C}" type="sibTrans" cxnId="{2D46EDC2-ABC4-4C1A-8C1B-D3FD81F018BB}">
      <dgm:prSet/>
      <dgm:spPr/>
      <dgm:t>
        <a:bodyPr/>
        <a:lstStyle/>
        <a:p>
          <a:endParaRPr lang="en-US"/>
        </a:p>
      </dgm:t>
    </dgm:pt>
    <dgm:pt modelId="{E7EDB9EB-3261-43DC-B5F8-97A2DAC30376}">
      <dgm:prSet phldrT="[Text]"/>
      <dgm:spPr>
        <a:solidFill>
          <a:srgbClr val="0070C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 using diverse cash crop rotations along with cover crops</a:t>
          </a:r>
        </a:p>
      </dgm:t>
    </dgm:pt>
    <dgm:pt modelId="{D1ECC276-766F-41C5-BF7F-D4108D20EF3F}" type="parTrans" cxnId="{A7BE7CDB-F4D3-4E85-A21D-4181FBAC6D06}">
      <dgm:prSet/>
      <dgm:spPr/>
      <dgm:t>
        <a:bodyPr/>
        <a:lstStyle/>
        <a:p>
          <a:endParaRPr lang="en-US"/>
        </a:p>
      </dgm:t>
    </dgm:pt>
    <dgm:pt modelId="{24C66EB4-92D9-43BB-8014-E99B61552115}" type="sibTrans" cxnId="{A7BE7CDB-F4D3-4E85-A21D-4181FBAC6D06}">
      <dgm:prSet/>
      <dgm:spPr/>
      <dgm:t>
        <a:bodyPr/>
        <a:lstStyle/>
        <a:p>
          <a:endParaRPr lang="en-US"/>
        </a:p>
      </dgm:t>
    </dgm:pt>
    <dgm:pt modelId="{48E9BDFF-4F18-4189-8D7C-0E2C6B29A120}">
      <dgm:prSet phldrT="[Text]"/>
      <dgm:spPr>
        <a:solidFill>
          <a:srgbClr val="33CC33"/>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 using diverse cash crop rotations</a:t>
          </a:r>
        </a:p>
      </dgm:t>
    </dgm:pt>
    <dgm:pt modelId="{9F771101-BCC0-437A-B660-2294E9AD7505}" type="parTrans" cxnId="{A54AE4B7-1CB8-47E4-B8FF-84F3033B663F}">
      <dgm:prSet/>
      <dgm:spPr/>
      <dgm:t>
        <a:bodyPr/>
        <a:lstStyle/>
        <a:p>
          <a:endParaRPr lang="en-US"/>
        </a:p>
      </dgm:t>
    </dgm:pt>
    <dgm:pt modelId="{524B1977-16A3-4271-B3F8-D50419F4F625}" type="sibTrans" cxnId="{A54AE4B7-1CB8-47E4-B8FF-84F3033B663F}">
      <dgm:prSet/>
      <dgm:spPr/>
      <dgm:t>
        <a:bodyPr/>
        <a:lstStyle/>
        <a:p>
          <a:endParaRPr lang="en-US"/>
        </a:p>
      </dgm:t>
    </dgm:pt>
    <dgm:pt modelId="{CE2F6C12-E867-40E0-89B5-107D0933EC25}">
      <dgm:prSet phldrT="[Text]"/>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Tillage</a:t>
          </a:r>
        </a:p>
      </dgm:t>
    </dgm:pt>
    <dgm:pt modelId="{B580BBA2-0D62-48B8-9A18-07DB74B585C2}" type="parTrans" cxnId="{2C9F868B-88DB-4766-9A4B-6691DB6B336D}">
      <dgm:prSet/>
      <dgm:spPr/>
      <dgm:t>
        <a:bodyPr/>
        <a:lstStyle/>
        <a:p>
          <a:endParaRPr lang="en-US"/>
        </a:p>
      </dgm:t>
    </dgm:pt>
    <dgm:pt modelId="{23C294E6-39B5-4A3D-9AA0-2DB77EB97BB1}" type="sibTrans" cxnId="{2C9F868B-88DB-4766-9A4B-6691DB6B336D}">
      <dgm:prSet/>
      <dgm:spPr/>
      <dgm:t>
        <a:bodyPr/>
        <a:lstStyle/>
        <a:p>
          <a:endParaRPr lang="en-US"/>
        </a:p>
      </dgm:t>
    </dgm:pt>
    <dgm:pt modelId="{35011D60-513C-4DC2-B3C3-17B4C33E5607}">
      <dgm:prSet phldrT="[Text]"/>
      <dgm:spPr>
        <a:solidFill>
          <a:srgbClr val="FFC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a:t>
          </a:r>
        </a:p>
      </dgm:t>
    </dgm:pt>
    <dgm:pt modelId="{76EAC5A9-F0E8-464E-9F29-9B291BE80355}" type="parTrans" cxnId="{BE2ABBA7-328E-4D27-A1D1-6D32025A1C68}">
      <dgm:prSet/>
      <dgm:spPr/>
      <dgm:t>
        <a:bodyPr/>
        <a:lstStyle/>
        <a:p>
          <a:endParaRPr lang="en-US"/>
        </a:p>
      </dgm:t>
    </dgm:pt>
    <dgm:pt modelId="{DF47F656-5741-4E15-967C-25E14CAA67C4}" type="sibTrans" cxnId="{BE2ABBA7-328E-4D27-A1D1-6D32025A1C68}">
      <dgm:prSet/>
      <dgm:spPr/>
      <dgm:t>
        <a:bodyPr/>
        <a:lstStyle/>
        <a:p>
          <a:endParaRPr lang="en-US"/>
        </a:p>
      </dgm:t>
    </dgm:pt>
    <dgm:pt modelId="{EDCD8351-2318-41AC-AD44-A5FEA750F459}" type="pres">
      <dgm:prSet presAssocID="{72A75FCA-75A4-4C1F-AE09-6934F2D89367}" presName="Name0" presStyleCnt="0">
        <dgm:presLayoutVars>
          <dgm:dir/>
          <dgm:animLvl val="lvl"/>
          <dgm:resizeHandles val="exact"/>
        </dgm:presLayoutVars>
      </dgm:prSet>
      <dgm:spPr/>
    </dgm:pt>
    <dgm:pt modelId="{84423020-FE6D-4E03-A25E-C94B6317BCD2}" type="pres">
      <dgm:prSet presAssocID="{9A9356EC-1B43-4F25-AD0A-385B81D742F4}"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440A5309-E059-4557-8EE3-51EF3CA7216B}" type="pres">
      <dgm:prSet presAssocID="{9A9356EC-1B43-4F25-AD0A-385B81D742F4}" presName="level" presStyleLbl="node1" presStyleIdx="0" presStyleCnt="5" custLinFactNeighborY="-3125">
        <dgm:presLayoutVars>
          <dgm:chMax val="1"/>
          <dgm:bulletEnabled val="1"/>
        </dgm:presLayoutVars>
      </dgm:prSet>
      <dgm:spPr/>
      <dgm:t>
        <a:bodyPr/>
        <a:lstStyle/>
        <a:p>
          <a:endParaRPr lang="en-US"/>
        </a:p>
      </dgm:t>
    </dgm:pt>
    <dgm:pt modelId="{DD6FE911-3B10-4578-B71A-6576227213B9}" type="pres">
      <dgm:prSet presAssocID="{9A9356EC-1B43-4F25-AD0A-385B81D742F4}" presName="levelTx" presStyleLbl="revTx" presStyleIdx="0" presStyleCnt="0">
        <dgm:presLayoutVars>
          <dgm:chMax val="1"/>
          <dgm:bulletEnabled val="1"/>
        </dgm:presLayoutVars>
      </dgm:prSet>
      <dgm:spPr/>
      <dgm:t>
        <a:bodyPr/>
        <a:lstStyle/>
        <a:p>
          <a:endParaRPr lang="en-US"/>
        </a:p>
      </dgm:t>
    </dgm:pt>
    <dgm:pt modelId="{6FFB47DA-E682-4BC6-860C-1142393BF6A8}" type="pres">
      <dgm:prSet presAssocID="{E7EDB9EB-3261-43DC-B5F8-97A2DAC30376}"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A24DF871-541F-4218-A923-1C5353A2701B}" type="pres">
      <dgm:prSet presAssocID="{E7EDB9EB-3261-43DC-B5F8-97A2DAC30376}" presName="level" presStyleLbl="node1" presStyleIdx="1" presStyleCnt="5">
        <dgm:presLayoutVars>
          <dgm:chMax val="1"/>
          <dgm:bulletEnabled val="1"/>
        </dgm:presLayoutVars>
      </dgm:prSet>
      <dgm:spPr/>
      <dgm:t>
        <a:bodyPr/>
        <a:lstStyle/>
        <a:p>
          <a:endParaRPr lang="en-US"/>
        </a:p>
      </dgm:t>
    </dgm:pt>
    <dgm:pt modelId="{536EADA3-4039-4832-911C-32D1DA0D06D3}" type="pres">
      <dgm:prSet presAssocID="{E7EDB9EB-3261-43DC-B5F8-97A2DAC30376}" presName="levelTx" presStyleLbl="revTx" presStyleIdx="0" presStyleCnt="0">
        <dgm:presLayoutVars>
          <dgm:chMax val="1"/>
          <dgm:bulletEnabled val="1"/>
        </dgm:presLayoutVars>
      </dgm:prSet>
      <dgm:spPr/>
      <dgm:t>
        <a:bodyPr/>
        <a:lstStyle/>
        <a:p>
          <a:endParaRPr lang="en-US"/>
        </a:p>
      </dgm:t>
    </dgm:pt>
    <dgm:pt modelId="{0D050A13-F063-4097-AAD1-8E50BE8CE57D}" type="pres">
      <dgm:prSet presAssocID="{48E9BDFF-4F18-4189-8D7C-0E2C6B29A120}"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81B043DA-7B61-4003-98DE-DE2C22F9F0F0}" type="pres">
      <dgm:prSet presAssocID="{48E9BDFF-4F18-4189-8D7C-0E2C6B29A120}" presName="level" presStyleLbl="node1" presStyleIdx="2" presStyleCnt="5">
        <dgm:presLayoutVars>
          <dgm:chMax val="1"/>
          <dgm:bulletEnabled val="1"/>
        </dgm:presLayoutVars>
      </dgm:prSet>
      <dgm:spPr/>
      <dgm:t>
        <a:bodyPr/>
        <a:lstStyle/>
        <a:p>
          <a:endParaRPr lang="en-US"/>
        </a:p>
      </dgm:t>
    </dgm:pt>
    <dgm:pt modelId="{4408870A-C3A7-45AD-9811-8B3121F03B70}" type="pres">
      <dgm:prSet presAssocID="{48E9BDFF-4F18-4189-8D7C-0E2C6B29A120}" presName="levelTx" presStyleLbl="revTx" presStyleIdx="0" presStyleCnt="0">
        <dgm:presLayoutVars>
          <dgm:chMax val="1"/>
          <dgm:bulletEnabled val="1"/>
        </dgm:presLayoutVars>
      </dgm:prSet>
      <dgm:spPr/>
      <dgm:t>
        <a:bodyPr/>
        <a:lstStyle/>
        <a:p>
          <a:endParaRPr lang="en-US"/>
        </a:p>
      </dgm:t>
    </dgm:pt>
    <dgm:pt modelId="{2F386564-B0C6-42E4-9C16-341C41AE002D}" type="pres">
      <dgm:prSet presAssocID="{35011D60-513C-4DC2-B3C3-17B4C33E5607}"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39BE2759-84E1-45F6-B147-8EE992CE594D}" type="pres">
      <dgm:prSet presAssocID="{35011D60-513C-4DC2-B3C3-17B4C33E5607}" presName="level" presStyleLbl="node1" presStyleIdx="3" presStyleCnt="5">
        <dgm:presLayoutVars>
          <dgm:chMax val="1"/>
          <dgm:bulletEnabled val="1"/>
        </dgm:presLayoutVars>
      </dgm:prSet>
      <dgm:spPr/>
      <dgm:t>
        <a:bodyPr/>
        <a:lstStyle/>
        <a:p>
          <a:endParaRPr lang="en-US"/>
        </a:p>
      </dgm:t>
    </dgm:pt>
    <dgm:pt modelId="{0AD074E7-7045-4372-96F8-3FA05F48A2FF}" type="pres">
      <dgm:prSet presAssocID="{35011D60-513C-4DC2-B3C3-17B4C33E5607}" presName="levelTx" presStyleLbl="revTx" presStyleIdx="0" presStyleCnt="0">
        <dgm:presLayoutVars>
          <dgm:chMax val="1"/>
          <dgm:bulletEnabled val="1"/>
        </dgm:presLayoutVars>
      </dgm:prSet>
      <dgm:spPr/>
      <dgm:t>
        <a:bodyPr/>
        <a:lstStyle/>
        <a:p>
          <a:endParaRPr lang="en-US"/>
        </a:p>
      </dgm:t>
    </dgm:pt>
    <dgm:pt modelId="{094C8ACB-72D3-4D11-8D1D-BE5540B3470D}" type="pres">
      <dgm:prSet presAssocID="{CE2F6C12-E867-40E0-89B5-107D0933EC25}"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6CE3ED34-FB5E-4A11-A071-C56449FBD387}" type="pres">
      <dgm:prSet presAssocID="{CE2F6C12-E867-40E0-89B5-107D0933EC25}" presName="level" presStyleLbl="node1" presStyleIdx="4" presStyleCnt="5">
        <dgm:presLayoutVars>
          <dgm:chMax val="1"/>
          <dgm:bulletEnabled val="1"/>
        </dgm:presLayoutVars>
      </dgm:prSet>
      <dgm:spPr/>
      <dgm:t>
        <a:bodyPr/>
        <a:lstStyle/>
        <a:p>
          <a:endParaRPr lang="en-US"/>
        </a:p>
      </dgm:t>
    </dgm:pt>
    <dgm:pt modelId="{A61A60AE-3E64-41DB-9FEE-8E56DE624B43}" type="pres">
      <dgm:prSet presAssocID="{CE2F6C12-E867-40E0-89B5-107D0933EC25}" presName="levelTx" presStyleLbl="revTx" presStyleIdx="0" presStyleCnt="0">
        <dgm:presLayoutVars>
          <dgm:chMax val="1"/>
          <dgm:bulletEnabled val="1"/>
        </dgm:presLayoutVars>
      </dgm:prSet>
      <dgm:spPr/>
      <dgm:t>
        <a:bodyPr/>
        <a:lstStyle/>
        <a:p>
          <a:endParaRPr lang="en-US"/>
        </a:p>
      </dgm:t>
    </dgm:pt>
  </dgm:ptLst>
  <dgm:cxnLst>
    <dgm:cxn modelId="{58DF9C0E-FEF9-4618-A0AB-5E711CAB42DC}" type="presOf" srcId="{9A9356EC-1B43-4F25-AD0A-385B81D742F4}" destId="{DD6FE911-3B10-4578-B71A-6576227213B9}" srcOrd="1" destOrd="0" presId="urn:microsoft.com/office/officeart/2005/8/layout/pyramid3"/>
    <dgm:cxn modelId="{BE2ABBA7-328E-4D27-A1D1-6D32025A1C68}" srcId="{72A75FCA-75A4-4C1F-AE09-6934F2D89367}" destId="{35011D60-513C-4DC2-B3C3-17B4C33E5607}" srcOrd="3" destOrd="0" parTransId="{76EAC5A9-F0E8-464E-9F29-9B291BE80355}" sibTransId="{DF47F656-5741-4E15-967C-25E14CAA67C4}"/>
    <dgm:cxn modelId="{FD3CAB87-C637-4F54-A52C-6BA28E8F2CA4}" type="presOf" srcId="{48E9BDFF-4F18-4189-8D7C-0E2C6B29A120}" destId="{4408870A-C3A7-45AD-9811-8B3121F03B70}" srcOrd="1" destOrd="0" presId="urn:microsoft.com/office/officeart/2005/8/layout/pyramid3"/>
    <dgm:cxn modelId="{4FB7F66B-631A-4890-B551-1E88C32ACBB8}" type="presOf" srcId="{CE2F6C12-E867-40E0-89B5-107D0933EC25}" destId="{6CE3ED34-FB5E-4A11-A071-C56449FBD387}" srcOrd="0" destOrd="0" presId="urn:microsoft.com/office/officeart/2005/8/layout/pyramid3"/>
    <dgm:cxn modelId="{A54AE4B7-1CB8-47E4-B8FF-84F3033B663F}" srcId="{72A75FCA-75A4-4C1F-AE09-6934F2D89367}" destId="{48E9BDFF-4F18-4189-8D7C-0E2C6B29A120}" srcOrd="2" destOrd="0" parTransId="{9F771101-BCC0-437A-B660-2294E9AD7505}" sibTransId="{524B1977-16A3-4271-B3F8-D50419F4F625}"/>
    <dgm:cxn modelId="{A7BE7CDB-F4D3-4E85-A21D-4181FBAC6D06}" srcId="{72A75FCA-75A4-4C1F-AE09-6934F2D89367}" destId="{E7EDB9EB-3261-43DC-B5F8-97A2DAC30376}" srcOrd="1" destOrd="0" parTransId="{D1ECC276-766F-41C5-BF7F-D4108D20EF3F}" sibTransId="{24C66EB4-92D9-43BB-8014-E99B61552115}"/>
    <dgm:cxn modelId="{2D46EDC2-ABC4-4C1A-8C1B-D3FD81F018BB}" srcId="{72A75FCA-75A4-4C1F-AE09-6934F2D89367}" destId="{9A9356EC-1B43-4F25-AD0A-385B81D742F4}" srcOrd="0" destOrd="0" parTransId="{5A6F8F24-4595-4589-8106-43EB98CA0E7C}" sibTransId="{9EF56425-F121-44C0-8E9A-DE135E4A383C}"/>
    <dgm:cxn modelId="{373C7824-030A-4D53-B92F-4697F4018570}" type="presOf" srcId="{E7EDB9EB-3261-43DC-B5F8-97A2DAC30376}" destId="{536EADA3-4039-4832-911C-32D1DA0D06D3}" srcOrd="1" destOrd="0" presId="urn:microsoft.com/office/officeart/2005/8/layout/pyramid3"/>
    <dgm:cxn modelId="{9EB6F9CE-4114-4574-94A8-F450DCF07329}" type="presOf" srcId="{E7EDB9EB-3261-43DC-B5F8-97A2DAC30376}" destId="{A24DF871-541F-4218-A923-1C5353A2701B}" srcOrd="0" destOrd="0" presId="urn:microsoft.com/office/officeart/2005/8/layout/pyramid3"/>
    <dgm:cxn modelId="{B759A4BA-C4AA-42BB-9C61-B8A47176E795}" type="presOf" srcId="{35011D60-513C-4DC2-B3C3-17B4C33E5607}" destId="{39BE2759-84E1-45F6-B147-8EE992CE594D}" srcOrd="0" destOrd="0" presId="urn:microsoft.com/office/officeart/2005/8/layout/pyramid3"/>
    <dgm:cxn modelId="{0C12B815-D3E7-4E78-8F95-DF91DB47BFD0}" type="presOf" srcId="{35011D60-513C-4DC2-B3C3-17B4C33E5607}" destId="{0AD074E7-7045-4372-96F8-3FA05F48A2FF}" srcOrd="1" destOrd="0" presId="urn:microsoft.com/office/officeart/2005/8/layout/pyramid3"/>
    <dgm:cxn modelId="{93EA7812-A8B1-4062-9361-0A5A792058CF}" type="presOf" srcId="{CE2F6C12-E867-40E0-89B5-107D0933EC25}" destId="{A61A60AE-3E64-41DB-9FEE-8E56DE624B43}" srcOrd="1" destOrd="0" presId="urn:microsoft.com/office/officeart/2005/8/layout/pyramid3"/>
    <dgm:cxn modelId="{2C9F868B-88DB-4766-9A4B-6691DB6B336D}" srcId="{72A75FCA-75A4-4C1F-AE09-6934F2D89367}" destId="{CE2F6C12-E867-40E0-89B5-107D0933EC25}" srcOrd="4" destOrd="0" parTransId="{B580BBA2-0D62-48B8-9A18-07DB74B585C2}" sibTransId="{23C294E6-39B5-4A3D-9AA0-2DB77EB97BB1}"/>
    <dgm:cxn modelId="{0F47A914-8E0E-4214-86FD-7CA503D94FC1}" type="presOf" srcId="{72A75FCA-75A4-4C1F-AE09-6934F2D89367}" destId="{EDCD8351-2318-41AC-AD44-A5FEA750F459}" srcOrd="0" destOrd="0" presId="urn:microsoft.com/office/officeart/2005/8/layout/pyramid3"/>
    <dgm:cxn modelId="{543FCD96-4F04-4D6B-8B1E-40004DDDCBC1}" type="presOf" srcId="{9A9356EC-1B43-4F25-AD0A-385B81D742F4}" destId="{440A5309-E059-4557-8EE3-51EF3CA7216B}" srcOrd="0" destOrd="0" presId="urn:microsoft.com/office/officeart/2005/8/layout/pyramid3"/>
    <dgm:cxn modelId="{6F3A6F9D-A079-4C8A-AF4C-BC8F3883B689}" type="presOf" srcId="{48E9BDFF-4F18-4189-8D7C-0E2C6B29A120}" destId="{81B043DA-7B61-4003-98DE-DE2C22F9F0F0}" srcOrd="0" destOrd="0" presId="urn:microsoft.com/office/officeart/2005/8/layout/pyramid3"/>
    <dgm:cxn modelId="{31E5FD30-961E-4FA6-85CF-5067A54A4E25}" type="presParOf" srcId="{EDCD8351-2318-41AC-AD44-A5FEA750F459}" destId="{84423020-FE6D-4E03-A25E-C94B6317BCD2}" srcOrd="0" destOrd="0" presId="urn:microsoft.com/office/officeart/2005/8/layout/pyramid3"/>
    <dgm:cxn modelId="{FA0DB5D9-0682-42F7-B77D-D1881287C10D}" type="presParOf" srcId="{84423020-FE6D-4E03-A25E-C94B6317BCD2}" destId="{440A5309-E059-4557-8EE3-51EF3CA7216B}" srcOrd="0" destOrd="0" presId="urn:microsoft.com/office/officeart/2005/8/layout/pyramid3"/>
    <dgm:cxn modelId="{0B2E3FBC-F0FB-4CCD-B9A6-4C5C6FACC8DC}" type="presParOf" srcId="{84423020-FE6D-4E03-A25E-C94B6317BCD2}" destId="{DD6FE911-3B10-4578-B71A-6576227213B9}" srcOrd="1" destOrd="0" presId="urn:microsoft.com/office/officeart/2005/8/layout/pyramid3"/>
    <dgm:cxn modelId="{643A85FB-BBBA-4645-BB40-5F1FD09222FF}" type="presParOf" srcId="{EDCD8351-2318-41AC-AD44-A5FEA750F459}" destId="{6FFB47DA-E682-4BC6-860C-1142393BF6A8}" srcOrd="1" destOrd="0" presId="urn:microsoft.com/office/officeart/2005/8/layout/pyramid3"/>
    <dgm:cxn modelId="{815E3CC9-46AC-4508-8A95-2B8BACD62DD1}" type="presParOf" srcId="{6FFB47DA-E682-4BC6-860C-1142393BF6A8}" destId="{A24DF871-541F-4218-A923-1C5353A2701B}" srcOrd="0" destOrd="0" presId="urn:microsoft.com/office/officeart/2005/8/layout/pyramid3"/>
    <dgm:cxn modelId="{1D2E07DE-8E05-44E6-98F4-9A7FE675CCFD}" type="presParOf" srcId="{6FFB47DA-E682-4BC6-860C-1142393BF6A8}" destId="{536EADA3-4039-4832-911C-32D1DA0D06D3}" srcOrd="1" destOrd="0" presId="urn:microsoft.com/office/officeart/2005/8/layout/pyramid3"/>
    <dgm:cxn modelId="{805AEC9C-16AE-4664-B704-F9C54FE816D3}" type="presParOf" srcId="{EDCD8351-2318-41AC-AD44-A5FEA750F459}" destId="{0D050A13-F063-4097-AAD1-8E50BE8CE57D}" srcOrd="2" destOrd="0" presId="urn:microsoft.com/office/officeart/2005/8/layout/pyramid3"/>
    <dgm:cxn modelId="{5E69A420-F9ED-40A7-9BD5-EA5B45E08ADE}" type="presParOf" srcId="{0D050A13-F063-4097-AAD1-8E50BE8CE57D}" destId="{81B043DA-7B61-4003-98DE-DE2C22F9F0F0}" srcOrd="0" destOrd="0" presId="urn:microsoft.com/office/officeart/2005/8/layout/pyramid3"/>
    <dgm:cxn modelId="{9851CA3E-3D91-42D5-8BCA-9961804D78B6}" type="presParOf" srcId="{0D050A13-F063-4097-AAD1-8E50BE8CE57D}" destId="{4408870A-C3A7-45AD-9811-8B3121F03B70}" srcOrd="1" destOrd="0" presId="urn:microsoft.com/office/officeart/2005/8/layout/pyramid3"/>
    <dgm:cxn modelId="{5DAB4C2B-B5AA-4D57-9F10-22209329441B}" type="presParOf" srcId="{EDCD8351-2318-41AC-AD44-A5FEA750F459}" destId="{2F386564-B0C6-42E4-9C16-341C41AE002D}" srcOrd="3" destOrd="0" presId="urn:microsoft.com/office/officeart/2005/8/layout/pyramid3"/>
    <dgm:cxn modelId="{AD867F15-F079-43F1-B130-C3197B70A266}" type="presParOf" srcId="{2F386564-B0C6-42E4-9C16-341C41AE002D}" destId="{39BE2759-84E1-45F6-B147-8EE992CE594D}" srcOrd="0" destOrd="0" presId="urn:microsoft.com/office/officeart/2005/8/layout/pyramid3"/>
    <dgm:cxn modelId="{222A91F3-FE6D-4996-ABA8-CAAFE59CE743}" type="presParOf" srcId="{2F386564-B0C6-42E4-9C16-341C41AE002D}" destId="{0AD074E7-7045-4372-96F8-3FA05F48A2FF}" srcOrd="1" destOrd="0" presId="urn:microsoft.com/office/officeart/2005/8/layout/pyramid3"/>
    <dgm:cxn modelId="{099E4B55-83C3-41D2-8E4D-28C9A225132F}" type="presParOf" srcId="{EDCD8351-2318-41AC-AD44-A5FEA750F459}" destId="{094C8ACB-72D3-4D11-8D1D-BE5540B3470D}" srcOrd="4" destOrd="0" presId="urn:microsoft.com/office/officeart/2005/8/layout/pyramid3"/>
    <dgm:cxn modelId="{9E88B97F-312B-4D7E-890A-9EAC5846ED20}" type="presParOf" srcId="{094C8ACB-72D3-4D11-8D1D-BE5540B3470D}" destId="{6CE3ED34-FB5E-4A11-A071-C56449FBD387}" srcOrd="0" destOrd="0" presId="urn:microsoft.com/office/officeart/2005/8/layout/pyramid3"/>
    <dgm:cxn modelId="{468B527A-1785-42AA-80D7-85F9E83AF30E}" type="presParOf" srcId="{094C8ACB-72D3-4D11-8D1D-BE5540B3470D}" destId="{A61A60AE-3E64-41DB-9FEE-8E56DE624B43}" srcOrd="1" destOrd="0" presId="urn:microsoft.com/office/officeart/2005/8/layout/pyramid3"/>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343EC8E-D36F-49F8-BA0E-6BDED6CC76E3}" type="doc">
      <dgm:prSet loTypeId="urn:microsoft.com/office/officeart/2005/8/layout/arrow4" loCatId="process" qsTypeId="urn:microsoft.com/office/officeart/2005/8/quickstyle/3d5" qsCatId="3D" csTypeId="urn:microsoft.com/office/officeart/2005/8/colors/accent1_2" csCatId="accent1" phldr="1"/>
      <dgm:spPr/>
      <dgm:t>
        <a:bodyPr/>
        <a:lstStyle/>
        <a:p>
          <a:endParaRPr lang="en-US"/>
        </a:p>
      </dgm:t>
    </dgm:pt>
    <dgm:pt modelId="{F7B7E2D2-0BA4-47DE-A2E6-68E40B2580B4}">
      <dgm:prSet phldrT="[Text]"/>
      <dgm:spPr/>
      <dgm:t>
        <a:bodyPr/>
        <a:lstStyle/>
        <a:p>
          <a:r>
            <a:rPr lang="en-US" dirty="0"/>
            <a:t>- Regeneration                    -Carbon Sequestration                    -Biologically Driven</a:t>
          </a:r>
        </a:p>
      </dgm:t>
    </dgm:pt>
    <dgm:pt modelId="{A0741CBC-B9A8-43F0-B277-E9351D53DF92}" type="parTrans" cxnId="{C9F7AEFC-845E-4934-AEF0-0BC8E0CB149D}">
      <dgm:prSet/>
      <dgm:spPr/>
      <dgm:t>
        <a:bodyPr/>
        <a:lstStyle/>
        <a:p>
          <a:endParaRPr lang="en-US"/>
        </a:p>
      </dgm:t>
    </dgm:pt>
    <dgm:pt modelId="{35F6D12D-26F3-4990-9C28-F68E02B1B50E}" type="sibTrans" cxnId="{C9F7AEFC-845E-4934-AEF0-0BC8E0CB149D}">
      <dgm:prSet/>
      <dgm:spPr/>
      <dgm:t>
        <a:bodyPr/>
        <a:lstStyle/>
        <a:p>
          <a:endParaRPr lang="en-US"/>
        </a:p>
      </dgm:t>
    </dgm:pt>
    <dgm:pt modelId="{08D4C10D-3FA0-4F08-B163-9430B82581D2}">
      <dgm:prSet phldrT="[Text]"/>
      <dgm:spPr/>
      <dgm:t>
        <a:bodyPr/>
        <a:lstStyle/>
        <a:p>
          <a:r>
            <a:rPr lang="en-US" dirty="0"/>
            <a:t>-Degradation                      -Carbon Release                             -Input Driven</a:t>
          </a:r>
        </a:p>
      </dgm:t>
    </dgm:pt>
    <dgm:pt modelId="{10EC5B17-4256-4BD2-B04C-CBC407A1AD81}" type="parTrans" cxnId="{DFDE16FD-FF12-456E-B392-9931EC7F14B3}">
      <dgm:prSet/>
      <dgm:spPr/>
      <dgm:t>
        <a:bodyPr/>
        <a:lstStyle/>
        <a:p>
          <a:endParaRPr lang="en-US"/>
        </a:p>
      </dgm:t>
    </dgm:pt>
    <dgm:pt modelId="{4C27293B-4A4D-4126-BB92-306B97098CB4}" type="sibTrans" cxnId="{DFDE16FD-FF12-456E-B392-9931EC7F14B3}">
      <dgm:prSet/>
      <dgm:spPr/>
      <dgm:t>
        <a:bodyPr/>
        <a:lstStyle/>
        <a:p>
          <a:endParaRPr lang="en-US"/>
        </a:p>
      </dgm:t>
    </dgm:pt>
    <dgm:pt modelId="{79CB7E4B-4A69-4A00-8C0A-C0D269CCC470}" type="pres">
      <dgm:prSet presAssocID="{F343EC8E-D36F-49F8-BA0E-6BDED6CC76E3}" presName="compositeShape" presStyleCnt="0">
        <dgm:presLayoutVars>
          <dgm:chMax val="2"/>
          <dgm:dir/>
          <dgm:resizeHandles val="exact"/>
        </dgm:presLayoutVars>
      </dgm:prSet>
      <dgm:spPr/>
      <dgm:t>
        <a:bodyPr/>
        <a:lstStyle/>
        <a:p>
          <a:endParaRPr lang="en-US"/>
        </a:p>
      </dgm:t>
    </dgm:pt>
    <dgm:pt modelId="{72C6F469-4796-4747-B356-C746ACCC2DA0}" type="pres">
      <dgm:prSet presAssocID="{F7B7E2D2-0BA4-47DE-A2E6-68E40B2580B4}" presName="upArrow" presStyleLbl="node1" presStyleIdx="0" presStyleCnt="2" custAng="0" custScaleX="38272" custScaleY="68362" custLinFactX="100000" custLinFactNeighborX="182886" custLinFactNeighborY="-18188"/>
      <dgm:spPr>
        <a:solidFill>
          <a:srgbClr val="00B0F0"/>
        </a:solidFill>
        <a:ln>
          <a:solidFill>
            <a:srgbClr val="0070C0"/>
          </a:solidFill>
        </a:ln>
      </dgm:spPr>
    </dgm:pt>
    <dgm:pt modelId="{8BC9C62A-3CF2-47F8-B5E7-D179E81D985C}" type="pres">
      <dgm:prSet presAssocID="{F7B7E2D2-0BA4-47DE-A2E6-68E40B2580B4}" presName="upArrowText" presStyleLbl="revTx" presStyleIdx="0" presStyleCnt="2" custFlipHor="1" custScaleX="178571" custScaleY="63536">
        <dgm:presLayoutVars>
          <dgm:chMax val="0"/>
          <dgm:bulletEnabled val="1"/>
        </dgm:presLayoutVars>
      </dgm:prSet>
      <dgm:spPr/>
      <dgm:t>
        <a:bodyPr/>
        <a:lstStyle/>
        <a:p>
          <a:endParaRPr lang="en-US"/>
        </a:p>
      </dgm:t>
    </dgm:pt>
    <dgm:pt modelId="{9CA809FD-9033-4906-9507-B0E296786664}" type="pres">
      <dgm:prSet presAssocID="{08D4C10D-3FA0-4F08-B163-9430B82581D2}" presName="downArrow" presStyleLbl="node1" presStyleIdx="1" presStyleCnt="2" custScaleX="38016" custScaleY="71139" custLinFactX="100000" custLinFactNeighborX="137606" custLinFactNeighborY="-5648"/>
      <dgm:spPr>
        <a:solidFill>
          <a:srgbClr val="FF0000"/>
        </a:solidFill>
        <a:ln>
          <a:solidFill>
            <a:srgbClr val="FFC000"/>
          </a:solidFill>
        </a:ln>
      </dgm:spPr>
    </dgm:pt>
    <dgm:pt modelId="{88E4DE25-6D85-4372-82E7-EA614DFD08EB}" type="pres">
      <dgm:prSet presAssocID="{08D4C10D-3FA0-4F08-B163-9430B82581D2}" presName="downArrowText" presStyleLbl="revTx" presStyleIdx="1" presStyleCnt="2" custScaleX="178571" custScaleY="71139" custLinFactNeighborX="-14915" custLinFactNeighborY="479">
        <dgm:presLayoutVars>
          <dgm:chMax val="0"/>
          <dgm:bulletEnabled val="1"/>
        </dgm:presLayoutVars>
      </dgm:prSet>
      <dgm:spPr/>
      <dgm:t>
        <a:bodyPr/>
        <a:lstStyle/>
        <a:p>
          <a:endParaRPr lang="en-US"/>
        </a:p>
      </dgm:t>
    </dgm:pt>
  </dgm:ptLst>
  <dgm:cxnLst>
    <dgm:cxn modelId="{DFDE16FD-FF12-456E-B392-9931EC7F14B3}" srcId="{F343EC8E-D36F-49F8-BA0E-6BDED6CC76E3}" destId="{08D4C10D-3FA0-4F08-B163-9430B82581D2}" srcOrd="1" destOrd="0" parTransId="{10EC5B17-4256-4BD2-B04C-CBC407A1AD81}" sibTransId="{4C27293B-4A4D-4126-BB92-306B97098CB4}"/>
    <dgm:cxn modelId="{9059A283-BFA9-4BB2-9F19-61236C52C7C6}" type="presOf" srcId="{08D4C10D-3FA0-4F08-B163-9430B82581D2}" destId="{88E4DE25-6D85-4372-82E7-EA614DFD08EB}" srcOrd="0" destOrd="0" presId="urn:microsoft.com/office/officeart/2005/8/layout/arrow4"/>
    <dgm:cxn modelId="{C7EE6AF2-EE2F-4B19-9822-2D12A3940EA6}" type="presOf" srcId="{F343EC8E-D36F-49F8-BA0E-6BDED6CC76E3}" destId="{79CB7E4B-4A69-4A00-8C0A-C0D269CCC470}" srcOrd="0" destOrd="0" presId="urn:microsoft.com/office/officeart/2005/8/layout/arrow4"/>
    <dgm:cxn modelId="{C9F7AEFC-845E-4934-AEF0-0BC8E0CB149D}" srcId="{F343EC8E-D36F-49F8-BA0E-6BDED6CC76E3}" destId="{F7B7E2D2-0BA4-47DE-A2E6-68E40B2580B4}" srcOrd="0" destOrd="0" parTransId="{A0741CBC-B9A8-43F0-B277-E9351D53DF92}" sibTransId="{35F6D12D-26F3-4990-9C28-F68E02B1B50E}"/>
    <dgm:cxn modelId="{DF7A058E-E406-4831-9127-34E19AB63D89}" type="presOf" srcId="{F7B7E2D2-0BA4-47DE-A2E6-68E40B2580B4}" destId="{8BC9C62A-3CF2-47F8-B5E7-D179E81D985C}" srcOrd="0" destOrd="0" presId="urn:microsoft.com/office/officeart/2005/8/layout/arrow4"/>
    <dgm:cxn modelId="{65666F49-2F6C-4B16-8C2D-7C20710D1077}" type="presParOf" srcId="{79CB7E4B-4A69-4A00-8C0A-C0D269CCC470}" destId="{72C6F469-4796-4747-B356-C746ACCC2DA0}" srcOrd="0" destOrd="0" presId="urn:microsoft.com/office/officeart/2005/8/layout/arrow4"/>
    <dgm:cxn modelId="{7DBEC98F-DF15-4C78-8469-876F803C4A3B}" type="presParOf" srcId="{79CB7E4B-4A69-4A00-8C0A-C0D269CCC470}" destId="{8BC9C62A-3CF2-47F8-B5E7-D179E81D985C}" srcOrd="1" destOrd="0" presId="urn:microsoft.com/office/officeart/2005/8/layout/arrow4"/>
    <dgm:cxn modelId="{8D48AEAA-2510-48F3-89CB-4B4B5ADE16EB}" type="presParOf" srcId="{79CB7E4B-4A69-4A00-8C0A-C0D269CCC470}" destId="{9CA809FD-9033-4906-9507-B0E296786664}" srcOrd="2" destOrd="0" presId="urn:microsoft.com/office/officeart/2005/8/layout/arrow4"/>
    <dgm:cxn modelId="{B7F4809E-527B-47CE-952C-417388DFA624}" type="presParOf" srcId="{79CB7E4B-4A69-4A00-8C0A-C0D269CCC470}" destId="{88E4DE25-6D85-4372-82E7-EA614DFD08EB}" srcOrd="3" destOrd="0" presId="urn:microsoft.com/office/officeart/2005/8/layout/arrow4"/>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A75FCA-75A4-4C1F-AE09-6934F2D89367}" type="doc">
      <dgm:prSet loTypeId="urn:microsoft.com/office/officeart/2005/8/layout/pyramid3" loCatId="pyramid" qsTypeId="urn:microsoft.com/office/officeart/2005/8/quickstyle/simple1" qsCatId="simple" csTypeId="urn:microsoft.com/office/officeart/2005/8/colors/accent1_2" csCatId="accent1" phldr="1"/>
      <dgm:spPr>
        <a:scene3d>
          <a:camera prst="perspectiveFront" fov="3300000">
            <a:rot lat="486000" lon="19530000" rev="174000"/>
          </a:camera>
          <a:lightRig rig="harsh" dir="t">
            <a:rot lat="0" lon="0" rev="3000000"/>
          </a:lightRig>
        </a:scene3d>
      </dgm:spPr>
    </dgm:pt>
    <dgm:pt modelId="{9A9356EC-1B43-4F25-AD0A-385B81D742F4}">
      <dgm:prSet phldrT="[Text]"/>
      <dgm:spPr>
        <a:solidFill>
          <a:srgbClr val="00B0F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Holistic land regeneration achieved by focusing on soil health: utilizing the integration of biological diversity</a:t>
          </a:r>
        </a:p>
      </dgm:t>
    </dgm:pt>
    <dgm:pt modelId="{5A6F8F24-4595-4589-8106-43EB98CA0E7C}" type="parTrans" cxnId="{2D46EDC2-ABC4-4C1A-8C1B-D3FD81F018BB}">
      <dgm:prSet/>
      <dgm:spPr/>
      <dgm:t>
        <a:bodyPr/>
        <a:lstStyle/>
        <a:p>
          <a:endParaRPr lang="en-US"/>
        </a:p>
      </dgm:t>
    </dgm:pt>
    <dgm:pt modelId="{9EF56425-F121-44C0-8E9A-DE135E4A383C}" type="sibTrans" cxnId="{2D46EDC2-ABC4-4C1A-8C1B-D3FD81F018BB}">
      <dgm:prSet/>
      <dgm:spPr/>
      <dgm:t>
        <a:bodyPr/>
        <a:lstStyle/>
        <a:p>
          <a:endParaRPr lang="en-US"/>
        </a:p>
      </dgm:t>
    </dgm:pt>
    <dgm:pt modelId="{E7EDB9EB-3261-43DC-B5F8-97A2DAC30376}">
      <dgm:prSet phldrT="[Text]"/>
      <dgm:spPr>
        <a:solidFill>
          <a:srgbClr val="0070C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 using diverse cash crop rotations along with cover crops</a:t>
          </a:r>
        </a:p>
      </dgm:t>
    </dgm:pt>
    <dgm:pt modelId="{D1ECC276-766F-41C5-BF7F-D4108D20EF3F}" type="parTrans" cxnId="{A7BE7CDB-F4D3-4E85-A21D-4181FBAC6D06}">
      <dgm:prSet/>
      <dgm:spPr/>
      <dgm:t>
        <a:bodyPr/>
        <a:lstStyle/>
        <a:p>
          <a:endParaRPr lang="en-US"/>
        </a:p>
      </dgm:t>
    </dgm:pt>
    <dgm:pt modelId="{24C66EB4-92D9-43BB-8014-E99B61552115}" type="sibTrans" cxnId="{A7BE7CDB-F4D3-4E85-A21D-4181FBAC6D06}">
      <dgm:prSet/>
      <dgm:spPr/>
      <dgm:t>
        <a:bodyPr/>
        <a:lstStyle/>
        <a:p>
          <a:endParaRPr lang="en-US"/>
        </a:p>
      </dgm:t>
    </dgm:pt>
    <dgm:pt modelId="{48E9BDFF-4F18-4189-8D7C-0E2C6B29A120}">
      <dgm:prSet phldrT="[Text]"/>
      <dgm:spPr>
        <a:solidFill>
          <a:srgbClr val="33CC33"/>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 using diverse cash crop rotations</a:t>
          </a:r>
        </a:p>
      </dgm:t>
    </dgm:pt>
    <dgm:pt modelId="{9F771101-BCC0-437A-B660-2294E9AD7505}" type="parTrans" cxnId="{A54AE4B7-1CB8-47E4-B8FF-84F3033B663F}">
      <dgm:prSet/>
      <dgm:spPr/>
      <dgm:t>
        <a:bodyPr/>
        <a:lstStyle/>
        <a:p>
          <a:endParaRPr lang="en-US"/>
        </a:p>
      </dgm:t>
    </dgm:pt>
    <dgm:pt modelId="{524B1977-16A3-4271-B3F8-D50419F4F625}" type="sibTrans" cxnId="{A54AE4B7-1CB8-47E4-B8FF-84F3033B663F}">
      <dgm:prSet/>
      <dgm:spPr/>
      <dgm:t>
        <a:bodyPr/>
        <a:lstStyle/>
        <a:p>
          <a:endParaRPr lang="en-US"/>
        </a:p>
      </dgm:t>
    </dgm:pt>
    <dgm:pt modelId="{CE2F6C12-E867-40E0-89B5-107D0933EC25}">
      <dgm:prSet phldrT="[Text]"/>
      <dgm:spPr>
        <a:solidFill>
          <a:srgbClr val="FF0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Tillage</a:t>
          </a:r>
        </a:p>
      </dgm:t>
    </dgm:pt>
    <dgm:pt modelId="{B580BBA2-0D62-48B8-9A18-07DB74B585C2}" type="parTrans" cxnId="{2C9F868B-88DB-4766-9A4B-6691DB6B336D}">
      <dgm:prSet/>
      <dgm:spPr/>
      <dgm:t>
        <a:bodyPr/>
        <a:lstStyle/>
        <a:p>
          <a:endParaRPr lang="en-US"/>
        </a:p>
      </dgm:t>
    </dgm:pt>
    <dgm:pt modelId="{23C294E6-39B5-4A3D-9AA0-2DB77EB97BB1}" type="sibTrans" cxnId="{2C9F868B-88DB-4766-9A4B-6691DB6B336D}">
      <dgm:prSet/>
      <dgm:spPr/>
      <dgm:t>
        <a:bodyPr/>
        <a:lstStyle/>
        <a:p>
          <a:endParaRPr lang="en-US"/>
        </a:p>
      </dgm:t>
    </dgm:pt>
    <dgm:pt modelId="{35011D60-513C-4DC2-B3C3-17B4C33E5607}">
      <dgm:prSet phldrT="[Text]"/>
      <dgm:spPr>
        <a:solidFill>
          <a:srgbClr val="FFC0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t>
        <a:bodyPr/>
        <a:lstStyle/>
        <a:p>
          <a:r>
            <a:rPr lang="en-US" dirty="0"/>
            <a:t>No-till</a:t>
          </a:r>
        </a:p>
      </dgm:t>
    </dgm:pt>
    <dgm:pt modelId="{76EAC5A9-F0E8-464E-9F29-9B291BE80355}" type="parTrans" cxnId="{BE2ABBA7-328E-4D27-A1D1-6D32025A1C68}">
      <dgm:prSet/>
      <dgm:spPr/>
      <dgm:t>
        <a:bodyPr/>
        <a:lstStyle/>
        <a:p>
          <a:endParaRPr lang="en-US"/>
        </a:p>
      </dgm:t>
    </dgm:pt>
    <dgm:pt modelId="{DF47F656-5741-4E15-967C-25E14CAA67C4}" type="sibTrans" cxnId="{BE2ABBA7-328E-4D27-A1D1-6D32025A1C68}">
      <dgm:prSet/>
      <dgm:spPr/>
      <dgm:t>
        <a:bodyPr/>
        <a:lstStyle/>
        <a:p>
          <a:endParaRPr lang="en-US"/>
        </a:p>
      </dgm:t>
    </dgm:pt>
    <dgm:pt modelId="{EDCD8351-2318-41AC-AD44-A5FEA750F459}" type="pres">
      <dgm:prSet presAssocID="{72A75FCA-75A4-4C1F-AE09-6934F2D89367}" presName="Name0" presStyleCnt="0">
        <dgm:presLayoutVars>
          <dgm:dir/>
          <dgm:animLvl val="lvl"/>
          <dgm:resizeHandles val="exact"/>
        </dgm:presLayoutVars>
      </dgm:prSet>
      <dgm:spPr/>
    </dgm:pt>
    <dgm:pt modelId="{84423020-FE6D-4E03-A25E-C94B6317BCD2}" type="pres">
      <dgm:prSet presAssocID="{9A9356EC-1B43-4F25-AD0A-385B81D742F4}"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440A5309-E059-4557-8EE3-51EF3CA7216B}" type="pres">
      <dgm:prSet presAssocID="{9A9356EC-1B43-4F25-AD0A-385B81D742F4}" presName="level" presStyleLbl="node1" presStyleIdx="0" presStyleCnt="5" custLinFactNeighborY="-3125">
        <dgm:presLayoutVars>
          <dgm:chMax val="1"/>
          <dgm:bulletEnabled val="1"/>
        </dgm:presLayoutVars>
      </dgm:prSet>
      <dgm:spPr/>
      <dgm:t>
        <a:bodyPr/>
        <a:lstStyle/>
        <a:p>
          <a:endParaRPr lang="en-US"/>
        </a:p>
      </dgm:t>
    </dgm:pt>
    <dgm:pt modelId="{DD6FE911-3B10-4578-B71A-6576227213B9}" type="pres">
      <dgm:prSet presAssocID="{9A9356EC-1B43-4F25-AD0A-385B81D742F4}" presName="levelTx" presStyleLbl="revTx" presStyleIdx="0" presStyleCnt="0">
        <dgm:presLayoutVars>
          <dgm:chMax val="1"/>
          <dgm:bulletEnabled val="1"/>
        </dgm:presLayoutVars>
      </dgm:prSet>
      <dgm:spPr/>
      <dgm:t>
        <a:bodyPr/>
        <a:lstStyle/>
        <a:p>
          <a:endParaRPr lang="en-US"/>
        </a:p>
      </dgm:t>
    </dgm:pt>
    <dgm:pt modelId="{6FFB47DA-E682-4BC6-860C-1142393BF6A8}" type="pres">
      <dgm:prSet presAssocID="{E7EDB9EB-3261-43DC-B5F8-97A2DAC30376}"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A24DF871-541F-4218-A923-1C5353A2701B}" type="pres">
      <dgm:prSet presAssocID="{E7EDB9EB-3261-43DC-B5F8-97A2DAC30376}" presName="level" presStyleLbl="node1" presStyleIdx="1" presStyleCnt="5">
        <dgm:presLayoutVars>
          <dgm:chMax val="1"/>
          <dgm:bulletEnabled val="1"/>
        </dgm:presLayoutVars>
      </dgm:prSet>
      <dgm:spPr/>
      <dgm:t>
        <a:bodyPr/>
        <a:lstStyle/>
        <a:p>
          <a:endParaRPr lang="en-US"/>
        </a:p>
      </dgm:t>
    </dgm:pt>
    <dgm:pt modelId="{536EADA3-4039-4832-911C-32D1DA0D06D3}" type="pres">
      <dgm:prSet presAssocID="{E7EDB9EB-3261-43DC-B5F8-97A2DAC30376}" presName="levelTx" presStyleLbl="revTx" presStyleIdx="0" presStyleCnt="0">
        <dgm:presLayoutVars>
          <dgm:chMax val="1"/>
          <dgm:bulletEnabled val="1"/>
        </dgm:presLayoutVars>
      </dgm:prSet>
      <dgm:spPr/>
      <dgm:t>
        <a:bodyPr/>
        <a:lstStyle/>
        <a:p>
          <a:endParaRPr lang="en-US"/>
        </a:p>
      </dgm:t>
    </dgm:pt>
    <dgm:pt modelId="{0D050A13-F063-4097-AAD1-8E50BE8CE57D}" type="pres">
      <dgm:prSet presAssocID="{48E9BDFF-4F18-4189-8D7C-0E2C6B29A120}"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81B043DA-7B61-4003-98DE-DE2C22F9F0F0}" type="pres">
      <dgm:prSet presAssocID="{48E9BDFF-4F18-4189-8D7C-0E2C6B29A120}" presName="level" presStyleLbl="node1" presStyleIdx="2" presStyleCnt="5">
        <dgm:presLayoutVars>
          <dgm:chMax val="1"/>
          <dgm:bulletEnabled val="1"/>
        </dgm:presLayoutVars>
      </dgm:prSet>
      <dgm:spPr/>
      <dgm:t>
        <a:bodyPr/>
        <a:lstStyle/>
        <a:p>
          <a:endParaRPr lang="en-US"/>
        </a:p>
      </dgm:t>
    </dgm:pt>
    <dgm:pt modelId="{4408870A-C3A7-45AD-9811-8B3121F03B70}" type="pres">
      <dgm:prSet presAssocID="{48E9BDFF-4F18-4189-8D7C-0E2C6B29A120}" presName="levelTx" presStyleLbl="revTx" presStyleIdx="0" presStyleCnt="0">
        <dgm:presLayoutVars>
          <dgm:chMax val="1"/>
          <dgm:bulletEnabled val="1"/>
        </dgm:presLayoutVars>
      </dgm:prSet>
      <dgm:spPr/>
      <dgm:t>
        <a:bodyPr/>
        <a:lstStyle/>
        <a:p>
          <a:endParaRPr lang="en-US"/>
        </a:p>
      </dgm:t>
    </dgm:pt>
    <dgm:pt modelId="{2F386564-B0C6-42E4-9C16-341C41AE002D}" type="pres">
      <dgm:prSet presAssocID="{35011D60-513C-4DC2-B3C3-17B4C33E5607}"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39BE2759-84E1-45F6-B147-8EE992CE594D}" type="pres">
      <dgm:prSet presAssocID="{35011D60-513C-4DC2-B3C3-17B4C33E5607}" presName="level" presStyleLbl="node1" presStyleIdx="3" presStyleCnt="5">
        <dgm:presLayoutVars>
          <dgm:chMax val="1"/>
          <dgm:bulletEnabled val="1"/>
        </dgm:presLayoutVars>
      </dgm:prSet>
      <dgm:spPr/>
      <dgm:t>
        <a:bodyPr/>
        <a:lstStyle/>
        <a:p>
          <a:endParaRPr lang="en-US"/>
        </a:p>
      </dgm:t>
    </dgm:pt>
    <dgm:pt modelId="{0AD074E7-7045-4372-96F8-3FA05F48A2FF}" type="pres">
      <dgm:prSet presAssocID="{35011D60-513C-4DC2-B3C3-17B4C33E5607}" presName="levelTx" presStyleLbl="revTx" presStyleIdx="0" presStyleCnt="0">
        <dgm:presLayoutVars>
          <dgm:chMax val="1"/>
          <dgm:bulletEnabled val="1"/>
        </dgm:presLayoutVars>
      </dgm:prSet>
      <dgm:spPr/>
      <dgm:t>
        <a:bodyPr/>
        <a:lstStyle/>
        <a:p>
          <a:endParaRPr lang="en-US"/>
        </a:p>
      </dgm:t>
    </dgm:pt>
    <dgm:pt modelId="{094C8ACB-72D3-4D11-8D1D-BE5540B3470D}" type="pres">
      <dgm:prSet presAssocID="{CE2F6C12-E867-40E0-89B5-107D0933EC25}" presName="Name8" presStyleCnt="0"/>
      <dgm:spPr>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gm:spPr>
    </dgm:pt>
    <dgm:pt modelId="{6CE3ED34-FB5E-4A11-A071-C56449FBD387}" type="pres">
      <dgm:prSet presAssocID="{CE2F6C12-E867-40E0-89B5-107D0933EC25}" presName="level" presStyleLbl="node1" presStyleIdx="4" presStyleCnt="5">
        <dgm:presLayoutVars>
          <dgm:chMax val="1"/>
          <dgm:bulletEnabled val="1"/>
        </dgm:presLayoutVars>
      </dgm:prSet>
      <dgm:spPr/>
      <dgm:t>
        <a:bodyPr/>
        <a:lstStyle/>
        <a:p>
          <a:endParaRPr lang="en-US"/>
        </a:p>
      </dgm:t>
    </dgm:pt>
    <dgm:pt modelId="{A61A60AE-3E64-41DB-9FEE-8E56DE624B43}" type="pres">
      <dgm:prSet presAssocID="{CE2F6C12-E867-40E0-89B5-107D0933EC25}" presName="levelTx" presStyleLbl="revTx" presStyleIdx="0" presStyleCnt="0">
        <dgm:presLayoutVars>
          <dgm:chMax val="1"/>
          <dgm:bulletEnabled val="1"/>
        </dgm:presLayoutVars>
      </dgm:prSet>
      <dgm:spPr/>
      <dgm:t>
        <a:bodyPr/>
        <a:lstStyle/>
        <a:p>
          <a:endParaRPr lang="en-US"/>
        </a:p>
      </dgm:t>
    </dgm:pt>
  </dgm:ptLst>
  <dgm:cxnLst>
    <dgm:cxn modelId="{07B4A186-2CA4-4A96-9EF6-831402CF2392}" type="presOf" srcId="{E7EDB9EB-3261-43DC-B5F8-97A2DAC30376}" destId="{536EADA3-4039-4832-911C-32D1DA0D06D3}" srcOrd="1" destOrd="0" presId="urn:microsoft.com/office/officeart/2005/8/layout/pyramid3"/>
    <dgm:cxn modelId="{9213772F-EB9E-4308-A4C0-A482C75FF9B4}" type="presOf" srcId="{9A9356EC-1B43-4F25-AD0A-385B81D742F4}" destId="{440A5309-E059-4557-8EE3-51EF3CA7216B}" srcOrd="0" destOrd="0" presId="urn:microsoft.com/office/officeart/2005/8/layout/pyramid3"/>
    <dgm:cxn modelId="{EF29BB4A-71CA-4995-9F1E-9E17E1581217}" type="presOf" srcId="{48E9BDFF-4F18-4189-8D7C-0E2C6B29A120}" destId="{81B043DA-7B61-4003-98DE-DE2C22F9F0F0}" srcOrd="0" destOrd="0" presId="urn:microsoft.com/office/officeart/2005/8/layout/pyramid3"/>
    <dgm:cxn modelId="{996E2F79-C052-41B3-8AC1-030F508F8E71}" type="presOf" srcId="{72A75FCA-75A4-4C1F-AE09-6934F2D89367}" destId="{EDCD8351-2318-41AC-AD44-A5FEA750F459}" srcOrd="0" destOrd="0" presId="urn:microsoft.com/office/officeart/2005/8/layout/pyramid3"/>
    <dgm:cxn modelId="{2C9F868B-88DB-4766-9A4B-6691DB6B336D}" srcId="{72A75FCA-75A4-4C1F-AE09-6934F2D89367}" destId="{CE2F6C12-E867-40E0-89B5-107D0933EC25}" srcOrd="4" destOrd="0" parTransId="{B580BBA2-0D62-48B8-9A18-07DB74B585C2}" sibTransId="{23C294E6-39B5-4A3D-9AA0-2DB77EB97BB1}"/>
    <dgm:cxn modelId="{6106B872-6D97-4E9C-ADA1-E0FC35290128}" type="presOf" srcId="{35011D60-513C-4DC2-B3C3-17B4C33E5607}" destId="{39BE2759-84E1-45F6-B147-8EE992CE594D}" srcOrd="0" destOrd="0" presId="urn:microsoft.com/office/officeart/2005/8/layout/pyramid3"/>
    <dgm:cxn modelId="{2D46EDC2-ABC4-4C1A-8C1B-D3FD81F018BB}" srcId="{72A75FCA-75A4-4C1F-AE09-6934F2D89367}" destId="{9A9356EC-1B43-4F25-AD0A-385B81D742F4}" srcOrd="0" destOrd="0" parTransId="{5A6F8F24-4595-4589-8106-43EB98CA0E7C}" sibTransId="{9EF56425-F121-44C0-8E9A-DE135E4A383C}"/>
    <dgm:cxn modelId="{EDB9C74F-89A1-44B7-918B-E388ECA10AF9}" type="presOf" srcId="{9A9356EC-1B43-4F25-AD0A-385B81D742F4}" destId="{DD6FE911-3B10-4578-B71A-6576227213B9}" srcOrd="1" destOrd="0" presId="urn:microsoft.com/office/officeart/2005/8/layout/pyramid3"/>
    <dgm:cxn modelId="{EB5EB75F-D3EC-4E29-9788-198FA042865A}" type="presOf" srcId="{CE2F6C12-E867-40E0-89B5-107D0933EC25}" destId="{A61A60AE-3E64-41DB-9FEE-8E56DE624B43}" srcOrd="1" destOrd="0" presId="urn:microsoft.com/office/officeart/2005/8/layout/pyramid3"/>
    <dgm:cxn modelId="{BE2ABBA7-328E-4D27-A1D1-6D32025A1C68}" srcId="{72A75FCA-75A4-4C1F-AE09-6934F2D89367}" destId="{35011D60-513C-4DC2-B3C3-17B4C33E5607}" srcOrd="3" destOrd="0" parTransId="{76EAC5A9-F0E8-464E-9F29-9B291BE80355}" sibTransId="{DF47F656-5741-4E15-967C-25E14CAA67C4}"/>
    <dgm:cxn modelId="{514C2CCF-C054-4329-AAF4-F7F3AB503273}" type="presOf" srcId="{CE2F6C12-E867-40E0-89B5-107D0933EC25}" destId="{6CE3ED34-FB5E-4A11-A071-C56449FBD387}" srcOrd="0" destOrd="0" presId="urn:microsoft.com/office/officeart/2005/8/layout/pyramid3"/>
    <dgm:cxn modelId="{A54AE4B7-1CB8-47E4-B8FF-84F3033B663F}" srcId="{72A75FCA-75A4-4C1F-AE09-6934F2D89367}" destId="{48E9BDFF-4F18-4189-8D7C-0E2C6B29A120}" srcOrd="2" destOrd="0" parTransId="{9F771101-BCC0-437A-B660-2294E9AD7505}" sibTransId="{524B1977-16A3-4271-B3F8-D50419F4F625}"/>
    <dgm:cxn modelId="{E243CC5D-D138-4DEE-8EBE-779DA73E1D19}" type="presOf" srcId="{35011D60-513C-4DC2-B3C3-17B4C33E5607}" destId="{0AD074E7-7045-4372-96F8-3FA05F48A2FF}" srcOrd="1" destOrd="0" presId="urn:microsoft.com/office/officeart/2005/8/layout/pyramid3"/>
    <dgm:cxn modelId="{D76245D7-56A5-4B59-B9DE-5657AF6D9C47}" type="presOf" srcId="{E7EDB9EB-3261-43DC-B5F8-97A2DAC30376}" destId="{A24DF871-541F-4218-A923-1C5353A2701B}" srcOrd="0" destOrd="0" presId="urn:microsoft.com/office/officeart/2005/8/layout/pyramid3"/>
    <dgm:cxn modelId="{A7BE7CDB-F4D3-4E85-A21D-4181FBAC6D06}" srcId="{72A75FCA-75A4-4C1F-AE09-6934F2D89367}" destId="{E7EDB9EB-3261-43DC-B5F8-97A2DAC30376}" srcOrd="1" destOrd="0" parTransId="{D1ECC276-766F-41C5-BF7F-D4108D20EF3F}" sibTransId="{24C66EB4-92D9-43BB-8014-E99B61552115}"/>
    <dgm:cxn modelId="{D7546B87-9D4C-410E-BE6A-8CF927F7DFC6}" type="presOf" srcId="{48E9BDFF-4F18-4189-8D7C-0E2C6B29A120}" destId="{4408870A-C3A7-45AD-9811-8B3121F03B70}" srcOrd="1" destOrd="0" presId="urn:microsoft.com/office/officeart/2005/8/layout/pyramid3"/>
    <dgm:cxn modelId="{0F1A1728-7C17-4596-9659-482BDC6A0A38}" type="presParOf" srcId="{EDCD8351-2318-41AC-AD44-A5FEA750F459}" destId="{84423020-FE6D-4E03-A25E-C94B6317BCD2}" srcOrd="0" destOrd="0" presId="urn:microsoft.com/office/officeart/2005/8/layout/pyramid3"/>
    <dgm:cxn modelId="{1B6FC654-9353-4A43-9598-88F907B81197}" type="presParOf" srcId="{84423020-FE6D-4E03-A25E-C94B6317BCD2}" destId="{440A5309-E059-4557-8EE3-51EF3CA7216B}" srcOrd="0" destOrd="0" presId="urn:microsoft.com/office/officeart/2005/8/layout/pyramid3"/>
    <dgm:cxn modelId="{434ABEEE-5319-4C2F-B72F-DAD6E1210613}" type="presParOf" srcId="{84423020-FE6D-4E03-A25E-C94B6317BCD2}" destId="{DD6FE911-3B10-4578-B71A-6576227213B9}" srcOrd="1" destOrd="0" presId="urn:microsoft.com/office/officeart/2005/8/layout/pyramid3"/>
    <dgm:cxn modelId="{1B0BB0E5-6FEA-472A-8936-123CDA3FBB91}" type="presParOf" srcId="{EDCD8351-2318-41AC-AD44-A5FEA750F459}" destId="{6FFB47DA-E682-4BC6-860C-1142393BF6A8}" srcOrd="1" destOrd="0" presId="urn:microsoft.com/office/officeart/2005/8/layout/pyramid3"/>
    <dgm:cxn modelId="{76133084-D13E-44DA-97FE-AFE3EA45E5D4}" type="presParOf" srcId="{6FFB47DA-E682-4BC6-860C-1142393BF6A8}" destId="{A24DF871-541F-4218-A923-1C5353A2701B}" srcOrd="0" destOrd="0" presId="urn:microsoft.com/office/officeart/2005/8/layout/pyramid3"/>
    <dgm:cxn modelId="{DD2CE32F-8F15-4E6E-AAB7-A9B8ACC93FB4}" type="presParOf" srcId="{6FFB47DA-E682-4BC6-860C-1142393BF6A8}" destId="{536EADA3-4039-4832-911C-32D1DA0D06D3}" srcOrd="1" destOrd="0" presId="urn:microsoft.com/office/officeart/2005/8/layout/pyramid3"/>
    <dgm:cxn modelId="{2DCDA33E-0E47-441E-89A2-D5FBF47178E0}" type="presParOf" srcId="{EDCD8351-2318-41AC-AD44-A5FEA750F459}" destId="{0D050A13-F063-4097-AAD1-8E50BE8CE57D}" srcOrd="2" destOrd="0" presId="urn:microsoft.com/office/officeart/2005/8/layout/pyramid3"/>
    <dgm:cxn modelId="{B4CD907C-4B0A-4A43-B176-1EEFC923EC11}" type="presParOf" srcId="{0D050A13-F063-4097-AAD1-8E50BE8CE57D}" destId="{81B043DA-7B61-4003-98DE-DE2C22F9F0F0}" srcOrd="0" destOrd="0" presId="urn:microsoft.com/office/officeart/2005/8/layout/pyramid3"/>
    <dgm:cxn modelId="{00598514-72EE-4232-9F0B-76C25EF63E40}" type="presParOf" srcId="{0D050A13-F063-4097-AAD1-8E50BE8CE57D}" destId="{4408870A-C3A7-45AD-9811-8B3121F03B70}" srcOrd="1" destOrd="0" presId="urn:microsoft.com/office/officeart/2005/8/layout/pyramid3"/>
    <dgm:cxn modelId="{3F50946A-1ED3-41F8-8E00-3A36CEB174FE}" type="presParOf" srcId="{EDCD8351-2318-41AC-AD44-A5FEA750F459}" destId="{2F386564-B0C6-42E4-9C16-341C41AE002D}" srcOrd="3" destOrd="0" presId="urn:microsoft.com/office/officeart/2005/8/layout/pyramid3"/>
    <dgm:cxn modelId="{1D738942-3D63-4723-937E-0476D589686D}" type="presParOf" srcId="{2F386564-B0C6-42E4-9C16-341C41AE002D}" destId="{39BE2759-84E1-45F6-B147-8EE992CE594D}" srcOrd="0" destOrd="0" presId="urn:microsoft.com/office/officeart/2005/8/layout/pyramid3"/>
    <dgm:cxn modelId="{B1CFE6D6-8396-4AB2-9871-B9E29C4B5FB6}" type="presParOf" srcId="{2F386564-B0C6-42E4-9C16-341C41AE002D}" destId="{0AD074E7-7045-4372-96F8-3FA05F48A2FF}" srcOrd="1" destOrd="0" presId="urn:microsoft.com/office/officeart/2005/8/layout/pyramid3"/>
    <dgm:cxn modelId="{C894AF7E-20F2-4D2B-B8E0-E78CC79952D5}" type="presParOf" srcId="{EDCD8351-2318-41AC-AD44-A5FEA750F459}" destId="{094C8ACB-72D3-4D11-8D1D-BE5540B3470D}" srcOrd="4" destOrd="0" presId="urn:microsoft.com/office/officeart/2005/8/layout/pyramid3"/>
    <dgm:cxn modelId="{48F74EB3-2279-4AC9-BE76-9F02A7284FCC}" type="presParOf" srcId="{094C8ACB-72D3-4D11-8D1D-BE5540B3470D}" destId="{6CE3ED34-FB5E-4A11-A071-C56449FBD387}" srcOrd="0" destOrd="0" presId="urn:microsoft.com/office/officeart/2005/8/layout/pyramid3"/>
    <dgm:cxn modelId="{8EB2FF64-CE62-4C1E-AAD6-1C3FAE156673}" type="presParOf" srcId="{094C8ACB-72D3-4D11-8D1D-BE5540B3470D}" destId="{A61A60AE-3E64-41DB-9FEE-8E56DE624B43}" srcOrd="1" destOrd="0" presId="urn:microsoft.com/office/officeart/2005/8/layout/pyramid3"/>
  </dgm:cxnLst>
  <dgm:bg>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10A48D-0725-4821-AD58-6330055E78C2}">
      <dsp:nvSpPr>
        <dsp:cNvPr id="0" name=""/>
        <dsp:cNvSpPr/>
      </dsp:nvSpPr>
      <dsp:spPr>
        <a:xfrm>
          <a:off x="1155700" y="0"/>
          <a:ext cx="4089400" cy="40894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en-US" sz="1600" kern="1200" dirty="0"/>
            <a:t>Long-Term</a:t>
          </a:r>
          <a:r>
            <a:rPr lang="en-US" sz="1400" kern="1200" dirty="0"/>
            <a:t> Investments</a:t>
          </a:r>
        </a:p>
      </dsp:txBody>
      <dsp:txXfrm>
        <a:off x="2628701" y="204469"/>
        <a:ext cx="1143396" cy="613410"/>
      </dsp:txXfrm>
    </dsp:sp>
    <dsp:sp modelId="{C267DCD1-D9C9-454D-8979-552B31298606}">
      <dsp:nvSpPr>
        <dsp:cNvPr id="0" name=""/>
        <dsp:cNvSpPr/>
      </dsp:nvSpPr>
      <dsp:spPr>
        <a:xfrm>
          <a:off x="1564640" y="817879"/>
          <a:ext cx="3271520" cy="327152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Short-Term Investments</a:t>
          </a:r>
        </a:p>
      </dsp:txBody>
      <dsp:txXfrm>
        <a:off x="2628701" y="1014171"/>
        <a:ext cx="1143396" cy="588873"/>
      </dsp:txXfrm>
    </dsp:sp>
    <dsp:sp modelId="{9430CC30-ACEF-424E-AA05-C780EB3733B4}">
      <dsp:nvSpPr>
        <dsp:cNvPr id="0" name=""/>
        <dsp:cNvSpPr/>
      </dsp:nvSpPr>
      <dsp:spPr>
        <a:xfrm>
          <a:off x="1973580" y="1635759"/>
          <a:ext cx="2453640" cy="245364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Checking Account</a:t>
          </a:r>
        </a:p>
      </dsp:txBody>
      <dsp:txXfrm>
        <a:off x="2628701" y="1819782"/>
        <a:ext cx="1143396" cy="552069"/>
      </dsp:txXfrm>
    </dsp:sp>
    <dsp:sp modelId="{D02D242D-A0C4-4530-B095-E348916D61B2}">
      <dsp:nvSpPr>
        <dsp:cNvPr id="0" name=""/>
        <dsp:cNvSpPr/>
      </dsp:nvSpPr>
      <dsp:spPr>
        <a:xfrm>
          <a:off x="2382520" y="2453640"/>
          <a:ext cx="1635760" cy="163576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kern="1200" dirty="0"/>
            <a:t>Pocket Cash</a:t>
          </a:r>
        </a:p>
      </dsp:txBody>
      <dsp:txXfrm>
        <a:off x="2622071" y="2862580"/>
        <a:ext cx="1156656" cy="8178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4C6240-995C-4D04-B536-E907E0D57ABD}">
      <dsp:nvSpPr>
        <dsp:cNvPr id="0" name=""/>
        <dsp:cNvSpPr/>
      </dsp:nvSpPr>
      <dsp:spPr>
        <a:xfrm>
          <a:off x="1429105" y="274319"/>
          <a:ext cx="3413760" cy="3413760"/>
        </a:xfrm>
        <a:prstGeom prst="pie">
          <a:avLst>
            <a:gd name="adj1" fmla="val 16200000"/>
            <a:gd name="adj2" fmla="val 1800000"/>
          </a:avLst>
        </a:prstGeom>
        <a:gradFill rotWithShape="0">
          <a:gsLst>
            <a:gs pos="0">
              <a:schemeClr val="accent2">
                <a:hueOff val="0"/>
                <a:satOff val="0"/>
                <a:lumOff val="0"/>
                <a:alphaOff val="0"/>
                <a:tint val="35000"/>
                <a:satMod val="253000"/>
              </a:schemeClr>
            </a:gs>
            <a:gs pos="50000">
              <a:schemeClr val="accent2">
                <a:hueOff val="0"/>
                <a:satOff val="0"/>
                <a:lumOff val="0"/>
                <a:alphaOff val="0"/>
                <a:tint val="42000"/>
                <a:satMod val="255000"/>
              </a:schemeClr>
            </a:gs>
            <a:gs pos="97000">
              <a:schemeClr val="accent2">
                <a:hueOff val="0"/>
                <a:satOff val="0"/>
                <a:lumOff val="0"/>
                <a:alphaOff val="0"/>
                <a:tint val="53000"/>
                <a:satMod val="260000"/>
              </a:schemeClr>
            </a:gs>
            <a:gs pos="100000">
              <a:schemeClr val="accent2">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Physical</a:t>
          </a:r>
        </a:p>
      </dsp:txBody>
      <dsp:txXfrm>
        <a:off x="3285134" y="904239"/>
        <a:ext cx="1158240" cy="1137920"/>
      </dsp:txXfrm>
    </dsp:sp>
    <dsp:sp modelId="{D849ED50-4EBB-45A1-B40C-BB520AF2A6CD}">
      <dsp:nvSpPr>
        <dsp:cNvPr id="0" name=""/>
        <dsp:cNvSpPr/>
      </dsp:nvSpPr>
      <dsp:spPr>
        <a:xfrm>
          <a:off x="1253134" y="375919"/>
          <a:ext cx="3413760" cy="3413760"/>
        </a:xfrm>
        <a:prstGeom prst="pie">
          <a:avLst>
            <a:gd name="adj1" fmla="val 1800000"/>
            <a:gd name="adj2" fmla="val 9000000"/>
          </a:avLst>
        </a:prstGeom>
        <a:gradFill rotWithShape="0">
          <a:gsLst>
            <a:gs pos="0">
              <a:schemeClr val="accent3">
                <a:hueOff val="0"/>
                <a:satOff val="0"/>
                <a:lumOff val="0"/>
                <a:alphaOff val="0"/>
                <a:tint val="35000"/>
                <a:satMod val="253000"/>
              </a:schemeClr>
            </a:gs>
            <a:gs pos="50000">
              <a:schemeClr val="accent3">
                <a:hueOff val="0"/>
                <a:satOff val="0"/>
                <a:lumOff val="0"/>
                <a:alphaOff val="0"/>
                <a:tint val="42000"/>
                <a:satMod val="255000"/>
              </a:schemeClr>
            </a:gs>
            <a:gs pos="97000">
              <a:schemeClr val="accent3">
                <a:hueOff val="0"/>
                <a:satOff val="0"/>
                <a:lumOff val="0"/>
                <a:alphaOff val="0"/>
                <a:tint val="53000"/>
                <a:satMod val="260000"/>
              </a:schemeClr>
            </a:gs>
            <a:gs pos="100000">
              <a:schemeClr val="accent3">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Chemical</a:t>
          </a:r>
        </a:p>
      </dsp:txBody>
      <dsp:txXfrm>
        <a:off x="2187854" y="2529840"/>
        <a:ext cx="1544320" cy="1056640"/>
      </dsp:txXfrm>
    </dsp:sp>
    <dsp:sp modelId="{BA90CB1B-D6A8-4AF7-ADBE-C1CB884BF7B6}">
      <dsp:nvSpPr>
        <dsp:cNvPr id="0" name=""/>
        <dsp:cNvSpPr/>
      </dsp:nvSpPr>
      <dsp:spPr>
        <a:xfrm>
          <a:off x="1253134" y="375919"/>
          <a:ext cx="3413760" cy="3413760"/>
        </a:xfrm>
        <a:prstGeom prst="pie">
          <a:avLst>
            <a:gd name="adj1" fmla="val 9000000"/>
            <a:gd name="adj2" fmla="val 16200000"/>
          </a:avLst>
        </a:prstGeom>
        <a:gradFill rotWithShape="0">
          <a:gsLst>
            <a:gs pos="0">
              <a:schemeClr val="accent4">
                <a:hueOff val="0"/>
                <a:satOff val="0"/>
                <a:lumOff val="0"/>
                <a:alphaOff val="0"/>
                <a:tint val="35000"/>
                <a:satMod val="253000"/>
              </a:schemeClr>
            </a:gs>
            <a:gs pos="50000">
              <a:schemeClr val="accent4">
                <a:hueOff val="0"/>
                <a:satOff val="0"/>
                <a:lumOff val="0"/>
                <a:alphaOff val="0"/>
                <a:tint val="42000"/>
                <a:satMod val="255000"/>
              </a:schemeClr>
            </a:gs>
            <a:gs pos="97000">
              <a:schemeClr val="accent4">
                <a:hueOff val="0"/>
                <a:satOff val="0"/>
                <a:lumOff val="0"/>
                <a:alphaOff val="0"/>
                <a:tint val="53000"/>
                <a:satMod val="260000"/>
              </a:schemeClr>
            </a:gs>
            <a:gs pos="100000">
              <a:schemeClr val="accent4">
                <a:hueOff val="0"/>
                <a:satOff val="0"/>
                <a:lumOff val="0"/>
                <a:alphaOff val="0"/>
                <a:tint val="56000"/>
                <a:satMod val="275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7940" tIns="27940" rIns="27940" bIns="27940" numCol="1" spcCol="1270" anchor="ctr" anchorCtr="0">
          <a:noAutofit/>
        </a:bodyPr>
        <a:lstStyle/>
        <a:p>
          <a:pPr lvl="0" algn="ctr" defTabSz="977900">
            <a:lnSpc>
              <a:spcPct val="90000"/>
            </a:lnSpc>
            <a:spcBef>
              <a:spcPct val="0"/>
            </a:spcBef>
            <a:spcAft>
              <a:spcPct val="35000"/>
            </a:spcAft>
          </a:pPr>
          <a:r>
            <a:rPr lang="en-US" sz="2200" kern="1200" dirty="0"/>
            <a:t>Biological</a:t>
          </a:r>
        </a:p>
      </dsp:txBody>
      <dsp:txXfrm>
        <a:off x="1618894" y="1046480"/>
        <a:ext cx="1158240" cy="11379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34E9A-FEA1-4C4B-9198-703B964D5B7B}">
      <dsp:nvSpPr>
        <dsp:cNvPr id="0" name=""/>
        <dsp:cNvSpPr/>
      </dsp:nvSpPr>
      <dsp:spPr>
        <a:xfrm>
          <a:off x="1874519" y="60007"/>
          <a:ext cx="2880360" cy="288036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a:t>Physical</a:t>
          </a:r>
        </a:p>
      </dsp:txBody>
      <dsp:txXfrm>
        <a:off x="2258568" y="564070"/>
        <a:ext cx="2112264" cy="1296162"/>
      </dsp:txXfrm>
    </dsp:sp>
    <dsp:sp modelId="{7323707F-F45F-461A-BEC6-81442A97B1C5}">
      <dsp:nvSpPr>
        <dsp:cNvPr id="0" name=""/>
        <dsp:cNvSpPr/>
      </dsp:nvSpPr>
      <dsp:spPr>
        <a:xfrm>
          <a:off x="2819402" y="1320165"/>
          <a:ext cx="2880360" cy="288036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a:t>Chemical</a:t>
          </a:r>
        </a:p>
      </dsp:txBody>
      <dsp:txXfrm>
        <a:off x="3700312" y="2064257"/>
        <a:ext cx="1728216" cy="1584198"/>
      </dsp:txXfrm>
    </dsp:sp>
    <dsp:sp modelId="{7BB27C8E-DDC2-4A01-A94E-B2D606100C58}">
      <dsp:nvSpPr>
        <dsp:cNvPr id="0" name=""/>
        <dsp:cNvSpPr/>
      </dsp:nvSpPr>
      <dsp:spPr>
        <a:xfrm>
          <a:off x="835190" y="1320165"/>
          <a:ext cx="2880360" cy="288036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1555750">
            <a:lnSpc>
              <a:spcPct val="90000"/>
            </a:lnSpc>
            <a:spcBef>
              <a:spcPct val="0"/>
            </a:spcBef>
            <a:spcAft>
              <a:spcPct val="35000"/>
            </a:spcAft>
          </a:pPr>
          <a:r>
            <a:rPr lang="en-US" sz="3500" kern="1200" dirty="0"/>
            <a:t>Biological</a:t>
          </a:r>
        </a:p>
      </dsp:txBody>
      <dsp:txXfrm>
        <a:off x="1106424" y="2064257"/>
        <a:ext cx="1728216" cy="1584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22CA2-ABC0-4E0C-B3B7-060A9468A605}">
      <dsp:nvSpPr>
        <dsp:cNvPr id="0" name=""/>
        <dsp:cNvSpPr/>
      </dsp:nvSpPr>
      <dsp:spPr>
        <a:xfrm>
          <a:off x="3503930" y="2211705"/>
          <a:ext cx="2703195" cy="2703195"/>
        </a:xfrm>
        <a:prstGeom prst="gear9">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a:t>Higher Net Income</a:t>
          </a:r>
        </a:p>
      </dsp:txBody>
      <dsp:txXfrm>
        <a:off x="4047392" y="2844916"/>
        <a:ext cx="1616271" cy="1389498"/>
      </dsp:txXfrm>
    </dsp:sp>
    <dsp:sp modelId="{DF62DC1D-9BE5-47BA-A194-042BFD3ED411}">
      <dsp:nvSpPr>
        <dsp:cNvPr id="0" name=""/>
        <dsp:cNvSpPr/>
      </dsp:nvSpPr>
      <dsp:spPr>
        <a:xfrm>
          <a:off x="1931161" y="1572768"/>
          <a:ext cx="1965960" cy="1965960"/>
        </a:xfrm>
        <a:prstGeom prst="gear6">
          <a:avLst/>
        </a:prstGeom>
        <a:solidFill>
          <a:schemeClr val="accent5">
            <a:hueOff val="5941847"/>
            <a:satOff val="-30260"/>
            <a:lumOff val="5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a:t>Healthy Soils</a:t>
          </a:r>
        </a:p>
      </dsp:txBody>
      <dsp:txXfrm>
        <a:off x="2426097" y="2070696"/>
        <a:ext cx="976088" cy="970104"/>
      </dsp:txXfrm>
    </dsp:sp>
    <dsp:sp modelId="{12B2738A-4985-4CDC-B13B-BF9BA3281AB2}">
      <dsp:nvSpPr>
        <dsp:cNvPr id="0" name=""/>
        <dsp:cNvSpPr/>
      </dsp:nvSpPr>
      <dsp:spPr>
        <a:xfrm rot="20700000">
          <a:off x="3032300" y="216456"/>
          <a:ext cx="1926239" cy="1926239"/>
        </a:xfrm>
        <a:prstGeom prst="gear6">
          <a:avLst/>
        </a:prstGeom>
        <a:solidFill>
          <a:schemeClr val="accent5">
            <a:hueOff val="11883694"/>
            <a:satOff val="-60520"/>
            <a:lumOff val="111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a:t>Healthy Crops</a:t>
          </a:r>
        </a:p>
      </dsp:txBody>
      <dsp:txXfrm rot="-20700000">
        <a:off x="3454780" y="638937"/>
        <a:ext cx="1081278" cy="1081278"/>
      </dsp:txXfrm>
    </dsp:sp>
    <dsp:sp modelId="{F03D5F81-8E01-430B-B98D-60DF8264684A}">
      <dsp:nvSpPr>
        <dsp:cNvPr id="0" name=""/>
        <dsp:cNvSpPr/>
      </dsp:nvSpPr>
      <dsp:spPr>
        <a:xfrm>
          <a:off x="3304062" y="1799238"/>
          <a:ext cx="3460089" cy="3460089"/>
        </a:xfrm>
        <a:prstGeom prst="circularArrow">
          <a:avLst>
            <a:gd name="adj1" fmla="val 4687"/>
            <a:gd name="adj2" fmla="val 299029"/>
            <a:gd name="adj3" fmla="val 2531046"/>
            <a:gd name="adj4" fmla="val 15829586"/>
            <a:gd name="adj5" fmla="val 546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281517-E769-4ABF-9E6E-134E9023132E}">
      <dsp:nvSpPr>
        <dsp:cNvPr id="0" name=""/>
        <dsp:cNvSpPr/>
      </dsp:nvSpPr>
      <dsp:spPr>
        <a:xfrm>
          <a:off x="1582994" y="1134682"/>
          <a:ext cx="2513971" cy="2513971"/>
        </a:xfrm>
        <a:prstGeom prst="leftCircularArrow">
          <a:avLst>
            <a:gd name="adj1" fmla="val 6452"/>
            <a:gd name="adj2" fmla="val 429999"/>
            <a:gd name="adj3" fmla="val 10489124"/>
            <a:gd name="adj4" fmla="val 14837806"/>
            <a:gd name="adj5" fmla="val 7527"/>
          </a:avLst>
        </a:prstGeom>
        <a:solidFill>
          <a:schemeClr val="accent5">
            <a:hueOff val="5941847"/>
            <a:satOff val="-30260"/>
            <a:lumOff val="558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C43344-0F6B-4B48-9E6A-F1A4A62C2ADF}">
      <dsp:nvSpPr>
        <dsp:cNvPr id="0" name=""/>
        <dsp:cNvSpPr/>
      </dsp:nvSpPr>
      <dsp:spPr>
        <a:xfrm>
          <a:off x="2586741" y="-208555"/>
          <a:ext cx="2710567" cy="2710567"/>
        </a:xfrm>
        <a:prstGeom prst="circularArrow">
          <a:avLst>
            <a:gd name="adj1" fmla="val 5984"/>
            <a:gd name="adj2" fmla="val 394124"/>
            <a:gd name="adj3" fmla="val 13313824"/>
            <a:gd name="adj4" fmla="val 10508221"/>
            <a:gd name="adj5" fmla="val 6981"/>
          </a:avLst>
        </a:prstGeom>
        <a:solidFill>
          <a:schemeClr val="accent5">
            <a:hueOff val="11883694"/>
            <a:satOff val="-60520"/>
            <a:lumOff val="1117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6F469-4796-4747-B356-C746ACCC2DA0}">
      <dsp:nvSpPr>
        <dsp:cNvPr id="0" name=""/>
        <dsp:cNvSpPr/>
      </dsp:nvSpPr>
      <dsp:spPr>
        <a:xfrm>
          <a:off x="2663044" y="0"/>
          <a:ext cx="384955" cy="1700277"/>
        </a:xfrm>
        <a:prstGeom prst="upArrow">
          <a:avLst/>
        </a:prstGeom>
        <a:solidFill>
          <a:srgbClr val="00B0F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BC9C62A-3CF2-47F8-B5E7-D179E81D985C}">
      <dsp:nvSpPr>
        <dsp:cNvPr id="0" name=""/>
        <dsp:cNvSpPr/>
      </dsp:nvSpPr>
      <dsp:spPr>
        <a:xfrm flipH="1">
          <a:off x="-123364" y="436193"/>
          <a:ext cx="3047992" cy="158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r>
            <a:rPr lang="en-US" sz="2400" kern="1200" dirty="0"/>
            <a:t>- Regeneration                    -Carbon Sequestration                    -Biologically Driven</a:t>
          </a:r>
        </a:p>
      </dsp:txBody>
      <dsp:txXfrm>
        <a:off x="-123364" y="436193"/>
        <a:ext cx="3047992" cy="1580247"/>
      </dsp:txXfrm>
    </dsp:sp>
    <dsp:sp modelId="{9CA809FD-9033-4906-9507-B0E296786664}">
      <dsp:nvSpPr>
        <dsp:cNvPr id="0" name=""/>
        <dsp:cNvSpPr/>
      </dsp:nvSpPr>
      <dsp:spPr>
        <a:xfrm>
          <a:off x="2514595" y="2895600"/>
          <a:ext cx="382380" cy="1769346"/>
        </a:xfrm>
        <a:prstGeom prst="downArrow">
          <a:avLst/>
        </a:prstGeom>
        <a:solidFill>
          <a:srgbClr val="FF0000"/>
        </a:solidFill>
        <a:ln>
          <a:solidFill>
            <a:srgbClr val="FFC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8E4DE25-6D85-4372-82E7-EA614DFD08EB}">
      <dsp:nvSpPr>
        <dsp:cNvPr id="0" name=""/>
        <dsp:cNvSpPr/>
      </dsp:nvSpPr>
      <dsp:spPr>
        <a:xfrm>
          <a:off x="0" y="3047989"/>
          <a:ext cx="3047992" cy="176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r>
            <a:rPr lang="en-US" sz="2400" kern="1200" dirty="0"/>
            <a:t>-Degradation                      -Carbon Release                             -Input Driven</a:t>
          </a:r>
        </a:p>
      </dsp:txBody>
      <dsp:txXfrm>
        <a:off x="0" y="3047989"/>
        <a:ext cx="3047992" cy="1769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A5309-E059-4557-8EE3-51EF3CA7216B}">
      <dsp:nvSpPr>
        <dsp:cNvPr id="0" name=""/>
        <dsp:cNvSpPr/>
      </dsp:nvSpPr>
      <dsp:spPr>
        <a:xfrm rot="10800000">
          <a:off x="0" y="0"/>
          <a:ext cx="5638800" cy="1031240"/>
        </a:xfrm>
        <a:prstGeom prst="trapezoid">
          <a:avLst>
            <a:gd name="adj" fmla="val 54680"/>
          </a:avLst>
        </a:prstGeom>
        <a:solidFill>
          <a:srgbClr val="00B0F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Holistic land regeneration achieved by focusing on soil health: utilizing the integration of biological diversity</a:t>
          </a:r>
        </a:p>
      </dsp:txBody>
      <dsp:txXfrm rot="-10800000">
        <a:off x="986789" y="0"/>
        <a:ext cx="3665220" cy="1031240"/>
      </dsp:txXfrm>
    </dsp:sp>
    <dsp:sp modelId="{A24DF871-541F-4218-A923-1C5353A2701B}">
      <dsp:nvSpPr>
        <dsp:cNvPr id="0" name=""/>
        <dsp:cNvSpPr/>
      </dsp:nvSpPr>
      <dsp:spPr>
        <a:xfrm rot="10800000">
          <a:off x="563880" y="1031240"/>
          <a:ext cx="4511039" cy="1031240"/>
        </a:xfrm>
        <a:prstGeom prst="trapezoid">
          <a:avLst>
            <a:gd name="adj" fmla="val 54680"/>
          </a:avLst>
        </a:prstGeom>
        <a:solidFill>
          <a:srgbClr val="0070C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 using diverse cash crop rotations along with cover crops</a:t>
          </a:r>
        </a:p>
      </dsp:txBody>
      <dsp:txXfrm rot="-10800000">
        <a:off x="1353312" y="1031240"/>
        <a:ext cx="2932176" cy="1031240"/>
      </dsp:txXfrm>
    </dsp:sp>
    <dsp:sp modelId="{81B043DA-7B61-4003-98DE-DE2C22F9F0F0}">
      <dsp:nvSpPr>
        <dsp:cNvPr id="0" name=""/>
        <dsp:cNvSpPr/>
      </dsp:nvSpPr>
      <dsp:spPr>
        <a:xfrm rot="10800000">
          <a:off x="1127760" y="2062480"/>
          <a:ext cx="3383279" cy="1031240"/>
        </a:xfrm>
        <a:prstGeom prst="trapezoid">
          <a:avLst>
            <a:gd name="adj" fmla="val 54680"/>
          </a:avLst>
        </a:prstGeom>
        <a:solidFill>
          <a:srgbClr val="33CC33"/>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 using diverse cash crop rotations</a:t>
          </a:r>
        </a:p>
      </dsp:txBody>
      <dsp:txXfrm rot="-10800000">
        <a:off x="1719834" y="2062480"/>
        <a:ext cx="2199132" cy="1031240"/>
      </dsp:txXfrm>
    </dsp:sp>
    <dsp:sp modelId="{39BE2759-84E1-45F6-B147-8EE992CE594D}">
      <dsp:nvSpPr>
        <dsp:cNvPr id="0" name=""/>
        <dsp:cNvSpPr/>
      </dsp:nvSpPr>
      <dsp:spPr>
        <a:xfrm rot="10800000">
          <a:off x="1691640" y="3093720"/>
          <a:ext cx="2255519" cy="1031240"/>
        </a:xfrm>
        <a:prstGeom prst="trapezoid">
          <a:avLst>
            <a:gd name="adj" fmla="val 54680"/>
          </a:avLst>
        </a:prstGeom>
        <a:solidFill>
          <a:srgbClr val="FFC00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a:t>
          </a:r>
        </a:p>
      </dsp:txBody>
      <dsp:txXfrm rot="-10800000">
        <a:off x="2086356" y="3093720"/>
        <a:ext cx="1466088" cy="1031240"/>
      </dsp:txXfrm>
    </dsp:sp>
    <dsp:sp modelId="{6CE3ED34-FB5E-4A11-A071-C56449FBD387}">
      <dsp:nvSpPr>
        <dsp:cNvPr id="0" name=""/>
        <dsp:cNvSpPr/>
      </dsp:nvSpPr>
      <dsp:spPr>
        <a:xfrm rot="10800000">
          <a:off x="2255520" y="4124960"/>
          <a:ext cx="1127759" cy="1031240"/>
        </a:xfrm>
        <a:prstGeom prst="trapezoid">
          <a:avLst>
            <a:gd name="adj" fmla="val 54680"/>
          </a:avLst>
        </a:prstGeom>
        <a:solidFill>
          <a:srgbClr val="FF000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Tillage</a:t>
          </a:r>
        </a:p>
      </dsp:txBody>
      <dsp:txXfrm rot="-10800000">
        <a:off x="2255520" y="4124960"/>
        <a:ext cx="1127759" cy="10312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6F469-4796-4747-B356-C746ACCC2DA0}">
      <dsp:nvSpPr>
        <dsp:cNvPr id="0" name=""/>
        <dsp:cNvSpPr/>
      </dsp:nvSpPr>
      <dsp:spPr>
        <a:xfrm>
          <a:off x="2663044" y="0"/>
          <a:ext cx="384955" cy="1700277"/>
        </a:xfrm>
        <a:prstGeom prst="upArrow">
          <a:avLst/>
        </a:prstGeom>
        <a:solidFill>
          <a:srgbClr val="00B0F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BC9C62A-3CF2-47F8-B5E7-D179E81D985C}">
      <dsp:nvSpPr>
        <dsp:cNvPr id="0" name=""/>
        <dsp:cNvSpPr/>
      </dsp:nvSpPr>
      <dsp:spPr>
        <a:xfrm flipH="1">
          <a:off x="-123364" y="436193"/>
          <a:ext cx="3047992" cy="1580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r>
            <a:rPr lang="en-US" sz="2400" kern="1200" dirty="0"/>
            <a:t>- Regeneration                    -Carbon Sequestration                    -Biologically Driven</a:t>
          </a:r>
        </a:p>
      </dsp:txBody>
      <dsp:txXfrm>
        <a:off x="-123364" y="436193"/>
        <a:ext cx="3047992" cy="1580247"/>
      </dsp:txXfrm>
    </dsp:sp>
    <dsp:sp modelId="{9CA809FD-9033-4906-9507-B0E296786664}">
      <dsp:nvSpPr>
        <dsp:cNvPr id="0" name=""/>
        <dsp:cNvSpPr/>
      </dsp:nvSpPr>
      <dsp:spPr>
        <a:xfrm>
          <a:off x="2514595" y="2895600"/>
          <a:ext cx="382380" cy="1769346"/>
        </a:xfrm>
        <a:prstGeom prst="downArrow">
          <a:avLst/>
        </a:prstGeom>
        <a:solidFill>
          <a:srgbClr val="FF0000"/>
        </a:solidFill>
        <a:ln>
          <a:solidFill>
            <a:srgbClr val="FFC0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88E4DE25-6D85-4372-82E7-EA614DFD08EB}">
      <dsp:nvSpPr>
        <dsp:cNvPr id="0" name=""/>
        <dsp:cNvSpPr/>
      </dsp:nvSpPr>
      <dsp:spPr>
        <a:xfrm>
          <a:off x="0" y="3047989"/>
          <a:ext cx="3047992" cy="1769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0" rIns="170688" bIns="170688" numCol="1" spcCol="1270" anchor="ctr" anchorCtr="0">
          <a:noAutofit/>
        </a:bodyPr>
        <a:lstStyle/>
        <a:p>
          <a:pPr lvl="0" algn="l" defTabSz="1066800">
            <a:lnSpc>
              <a:spcPct val="90000"/>
            </a:lnSpc>
            <a:spcBef>
              <a:spcPct val="0"/>
            </a:spcBef>
            <a:spcAft>
              <a:spcPct val="35000"/>
            </a:spcAft>
          </a:pPr>
          <a:r>
            <a:rPr lang="en-US" sz="2400" kern="1200" dirty="0"/>
            <a:t>-Degradation                      -Carbon Release                             -Input Driven</a:t>
          </a:r>
        </a:p>
      </dsp:txBody>
      <dsp:txXfrm>
        <a:off x="0" y="3047989"/>
        <a:ext cx="3047992" cy="17693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A5309-E059-4557-8EE3-51EF3CA7216B}">
      <dsp:nvSpPr>
        <dsp:cNvPr id="0" name=""/>
        <dsp:cNvSpPr/>
      </dsp:nvSpPr>
      <dsp:spPr>
        <a:xfrm rot="10800000">
          <a:off x="0" y="0"/>
          <a:ext cx="5638800" cy="1031240"/>
        </a:xfrm>
        <a:prstGeom prst="trapezoid">
          <a:avLst>
            <a:gd name="adj" fmla="val 54680"/>
          </a:avLst>
        </a:prstGeom>
        <a:solidFill>
          <a:srgbClr val="00B0F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Holistic land regeneration achieved by focusing on soil health: utilizing the integration of biological diversity</a:t>
          </a:r>
        </a:p>
      </dsp:txBody>
      <dsp:txXfrm rot="-10800000">
        <a:off x="986789" y="0"/>
        <a:ext cx="3665220" cy="1031240"/>
      </dsp:txXfrm>
    </dsp:sp>
    <dsp:sp modelId="{A24DF871-541F-4218-A923-1C5353A2701B}">
      <dsp:nvSpPr>
        <dsp:cNvPr id="0" name=""/>
        <dsp:cNvSpPr/>
      </dsp:nvSpPr>
      <dsp:spPr>
        <a:xfrm rot="10800000">
          <a:off x="563880" y="1031240"/>
          <a:ext cx="4511039" cy="1031240"/>
        </a:xfrm>
        <a:prstGeom prst="trapezoid">
          <a:avLst>
            <a:gd name="adj" fmla="val 54680"/>
          </a:avLst>
        </a:prstGeom>
        <a:solidFill>
          <a:srgbClr val="0070C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 using diverse cash crop rotations along with cover crops</a:t>
          </a:r>
        </a:p>
      </dsp:txBody>
      <dsp:txXfrm rot="-10800000">
        <a:off x="1353312" y="1031240"/>
        <a:ext cx="2932176" cy="1031240"/>
      </dsp:txXfrm>
    </dsp:sp>
    <dsp:sp modelId="{81B043DA-7B61-4003-98DE-DE2C22F9F0F0}">
      <dsp:nvSpPr>
        <dsp:cNvPr id="0" name=""/>
        <dsp:cNvSpPr/>
      </dsp:nvSpPr>
      <dsp:spPr>
        <a:xfrm rot="10800000">
          <a:off x="1127760" y="2062480"/>
          <a:ext cx="3383279" cy="1031240"/>
        </a:xfrm>
        <a:prstGeom prst="trapezoid">
          <a:avLst>
            <a:gd name="adj" fmla="val 54680"/>
          </a:avLst>
        </a:prstGeom>
        <a:solidFill>
          <a:srgbClr val="33CC33"/>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 using diverse cash crop rotations</a:t>
          </a:r>
        </a:p>
      </dsp:txBody>
      <dsp:txXfrm rot="-10800000">
        <a:off x="1719834" y="2062480"/>
        <a:ext cx="2199132" cy="1031240"/>
      </dsp:txXfrm>
    </dsp:sp>
    <dsp:sp modelId="{39BE2759-84E1-45F6-B147-8EE992CE594D}">
      <dsp:nvSpPr>
        <dsp:cNvPr id="0" name=""/>
        <dsp:cNvSpPr/>
      </dsp:nvSpPr>
      <dsp:spPr>
        <a:xfrm rot="10800000">
          <a:off x="1691640" y="3093720"/>
          <a:ext cx="2255519" cy="1031240"/>
        </a:xfrm>
        <a:prstGeom prst="trapezoid">
          <a:avLst>
            <a:gd name="adj" fmla="val 54680"/>
          </a:avLst>
        </a:prstGeom>
        <a:solidFill>
          <a:srgbClr val="FFC00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No-till</a:t>
          </a:r>
        </a:p>
      </dsp:txBody>
      <dsp:txXfrm rot="-10800000">
        <a:off x="2086356" y="3093720"/>
        <a:ext cx="1466088" cy="1031240"/>
      </dsp:txXfrm>
    </dsp:sp>
    <dsp:sp modelId="{6CE3ED34-FB5E-4A11-A071-C56449FBD387}">
      <dsp:nvSpPr>
        <dsp:cNvPr id="0" name=""/>
        <dsp:cNvSpPr/>
      </dsp:nvSpPr>
      <dsp:spPr>
        <a:xfrm rot="10800000">
          <a:off x="2255520" y="4124960"/>
          <a:ext cx="1127759" cy="1031240"/>
        </a:xfrm>
        <a:prstGeom prst="trapezoid">
          <a:avLst>
            <a:gd name="adj" fmla="val 54680"/>
          </a:avLst>
        </a:prstGeom>
        <a:solidFill>
          <a:srgbClr val="FF0000"/>
        </a:solidFill>
        <a:ln w="25400" cap="flat" cmpd="sng" algn="ctr">
          <a:noFill/>
          <a:prstDash val="solid"/>
        </a:ln>
        <a:effectLst>
          <a:outerShdw blurRad="225425" dist="50800" dir="5220000" algn="ctr" rotWithShape="0">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lvl="0" algn="ctr" defTabSz="844550">
            <a:lnSpc>
              <a:spcPct val="90000"/>
            </a:lnSpc>
            <a:spcBef>
              <a:spcPct val="0"/>
            </a:spcBef>
            <a:spcAft>
              <a:spcPct val="35000"/>
            </a:spcAft>
          </a:pPr>
          <a:r>
            <a:rPr lang="en-US" sz="1900" kern="1200" dirty="0"/>
            <a:t>Tillage</a:t>
          </a:r>
        </a:p>
      </dsp:txBody>
      <dsp:txXfrm rot="-10800000">
        <a:off x="2255520" y="4124960"/>
        <a:ext cx="1127759" cy="1031240"/>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5773"/>
          </a:xfrm>
          <a:prstGeom prst="rect">
            <a:avLst/>
          </a:prstGeom>
        </p:spPr>
        <p:txBody>
          <a:bodyPr vert="horz" lIns="91577" tIns="45789" rIns="91577" bIns="45789" rtlCol="0"/>
          <a:lstStyle>
            <a:lvl1pPr algn="r">
              <a:defRPr sz="1200"/>
            </a:lvl1pPr>
          </a:lstStyle>
          <a:p>
            <a:fld id="{D0D77AB9-0079-4940-9CBB-61C9C8875A1E}" type="datetimeFigureOut">
              <a:rPr lang="en-US" smtClean="0"/>
              <a:t>7/23/2018</a:t>
            </a:fld>
            <a:endParaRPr lang="en-US"/>
          </a:p>
        </p:txBody>
      </p:sp>
      <p:sp>
        <p:nvSpPr>
          <p:cNvPr id="4" name="Footer Placeholder 3"/>
          <p:cNvSpPr>
            <a:spLocks noGrp="1"/>
          </p:cNvSpPr>
          <p:nvPr>
            <p:ph type="ftr" sz="quarter" idx="2"/>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5773"/>
          </a:xfrm>
          <a:prstGeom prst="rect">
            <a:avLst/>
          </a:prstGeom>
        </p:spPr>
        <p:txBody>
          <a:bodyPr vert="horz" lIns="91577" tIns="45789" rIns="91577" bIns="45789" rtlCol="0" anchor="b"/>
          <a:lstStyle>
            <a:lvl1pPr algn="r">
              <a:defRPr sz="1200"/>
            </a:lvl1pPr>
          </a:lstStyle>
          <a:p>
            <a:fld id="{7F8B4D42-9C18-4564-A7A8-B6F8C12DAF76}" type="slidenum">
              <a:rPr lang="en-US" smtClean="0"/>
              <a:t>‹#›</a:t>
            </a:fld>
            <a:endParaRPr lang="en-US"/>
          </a:p>
        </p:txBody>
      </p:sp>
    </p:spTree>
    <p:extLst>
      <p:ext uri="{BB962C8B-B14F-4D97-AF65-F5344CB8AC3E}">
        <p14:creationId xmlns:p14="http://schemas.microsoft.com/office/powerpoint/2010/main" val="1778495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17" tIns="46659" rIns="93317" bIns="46659" rtlCol="0"/>
          <a:lstStyle>
            <a:lvl1pPr algn="r">
              <a:defRPr sz="1200"/>
            </a:lvl1pPr>
          </a:lstStyle>
          <a:p>
            <a:fld id="{0977A76C-4E3D-4CDC-BAA7-301B3C9CCC3F}" type="datetimeFigureOut">
              <a:rPr lang="en-US" smtClean="0"/>
              <a:t>7/23/2018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17" tIns="46659" rIns="93317" bIns="46659" rtlCol="0" anchor="b"/>
          <a:lstStyle>
            <a:lvl1pPr algn="r">
              <a:defRPr sz="1200"/>
            </a:lvl1pPr>
          </a:lstStyle>
          <a:p>
            <a:fld id="{084CAD30-323D-4C87-A007-9651103C3B10}" type="slidenum">
              <a:rPr lang="en-US" smtClean="0"/>
              <a:t>‹#›</a:t>
            </a:fld>
            <a:endParaRPr lang="en-US"/>
          </a:p>
        </p:txBody>
      </p:sp>
    </p:spTree>
    <p:extLst>
      <p:ext uri="{BB962C8B-B14F-4D97-AF65-F5344CB8AC3E}">
        <p14:creationId xmlns:p14="http://schemas.microsoft.com/office/powerpoint/2010/main" val="93213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a:t>
            </a:fld>
            <a:endParaRPr lang="en-US"/>
          </a:p>
        </p:txBody>
      </p:sp>
    </p:spTree>
    <p:extLst>
      <p:ext uri="{BB962C8B-B14F-4D97-AF65-F5344CB8AC3E}">
        <p14:creationId xmlns:p14="http://schemas.microsoft.com/office/powerpoint/2010/main" val="2100836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22</a:t>
            </a:fld>
            <a:endParaRPr lang="en-US"/>
          </a:p>
        </p:txBody>
      </p:sp>
    </p:spTree>
    <p:extLst>
      <p:ext uri="{BB962C8B-B14F-4D97-AF65-F5344CB8AC3E}">
        <p14:creationId xmlns:p14="http://schemas.microsoft.com/office/powerpoint/2010/main" val="3687240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23</a:t>
            </a:fld>
            <a:endParaRPr lang="en-US"/>
          </a:p>
        </p:txBody>
      </p:sp>
    </p:spTree>
    <p:extLst>
      <p:ext uri="{BB962C8B-B14F-4D97-AF65-F5344CB8AC3E}">
        <p14:creationId xmlns:p14="http://schemas.microsoft.com/office/powerpoint/2010/main" val="1135970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24</a:t>
            </a:fld>
            <a:endParaRPr lang="en-US"/>
          </a:p>
        </p:txBody>
      </p:sp>
    </p:spTree>
    <p:extLst>
      <p:ext uri="{BB962C8B-B14F-4D97-AF65-F5344CB8AC3E}">
        <p14:creationId xmlns:p14="http://schemas.microsoft.com/office/powerpoint/2010/main" val="537601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25</a:t>
            </a:fld>
            <a:endParaRPr lang="en-US"/>
          </a:p>
        </p:txBody>
      </p:sp>
    </p:spTree>
    <p:extLst>
      <p:ext uri="{BB962C8B-B14F-4D97-AF65-F5344CB8AC3E}">
        <p14:creationId xmlns:p14="http://schemas.microsoft.com/office/powerpoint/2010/main" val="975237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26</a:t>
            </a:fld>
            <a:endParaRPr lang="en-US"/>
          </a:p>
        </p:txBody>
      </p:sp>
    </p:spTree>
    <p:extLst>
      <p:ext uri="{BB962C8B-B14F-4D97-AF65-F5344CB8AC3E}">
        <p14:creationId xmlns:p14="http://schemas.microsoft.com/office/powerpoint/2010/main" val="2194150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27</a:t>
            </a:fld>
            <a:endParaRPr lang="en-US"/>
          </a:p>
        </p:txBody>
      </p:sp>
    </p:spTree>
    <p:extLst>
      <p:ext uri="{BB962C8B-B14F-4D97-AF65-F5344CB8AC3E}">
        <p14:creationId xmlns:p14="http://schemas.microsoft.com/office/powerpoint/2010/main" val="2366173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28</a:t>
            </a:fld>
            <a:endParaRPr lang="en-US"/>
          </a:p>
        </p:txBody>
      </p:sp>
    </p:spTree>
    <p:extLst>
      <p:ext uri="{BB962C8B-B14F-4D97-AF65-F5344CB8AC3E}">
        <p14:creationId xmlns:p14="http://schemas.microsoft.com/office/powerpoint/2010/main" val="344557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29</a:t>
            </a:fld>
            <a:endParaRPr lang="en-US"/>
          </a:p>
        </p:txBody>
      </p:sp>
    </p:spTree>
    <p:extLst>
      <p:ext uri="{BB962C8B-B14F-4D97-AF65-F5344CB8AC3E}">
        <p14:creationId xmlns:p14="http://schemas.microsoft.com/office/powerpoint/2010/main" val="209143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30</a:t>
            </a:fld>
            <a:endParaRPr lang="en-US"/>
          </a:p>
        </p:txBody>
      </p:sp>
    </p:spTree>
    <p:extLst>
      <p:ext uri="{BB962C8B-B14F-4D97-AF65-F5344CB8AC3E}">
        <p14:creationId xmlns:p14="http://schemas.microsoft.com/office/powerpoint/2010/main" val="548198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31</a:t>
            </a:fld>
            <a:endParaRPr lang="en-US"/>
          </a:p>
        </p:txBody>
      </p:sp>
    </p:spTree>
    <p:extLst>
      <p:ext uri="{BB962C8B-B14F-4D97-AF65-F5344CB8AC3E}">
        <p14:creationId xmlns:p14="http://schemas.microsoft.com/office/powerpoint/2010/main" val="3701264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Provided as part of the 2013 Virginia Conservation Innovation Grant (CIG) Program of USDA’s Natural Resources Conservation Service. </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2</a:t>
            </a:fld>
            <a:endParaRPr lang="en-US"/>
          </a:p>
        </p:txBody>
      </p:sp>
    </p:spTree>
    <p:extLst>
      <p:ext uri="{BB962C8B-B14F-4D97-AF65-F5344CB8AC3E}">
        <p14:creationId xmlns:p14="http://schemas.microsoft.com/office/powerpoint/2010/main" val="1343714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Juma</a:t>
            </a:r>
            <a:r>
              <a:rPr lang="en-US" dirty="0"/>
              <a:t> et al. </a:t>
            </a:r>
            <a:r>
              <a:rPr lang="en-US"/>
              <a:t>1993.</a:t>
            </a:r>
          </a:p>
        </p:txBody>
      </p:sp>
      <p:sp>
        <p:nvSpPr>
          <p:cNvPr id="4" name="Slide Number Placeholder 3"/>
          <p:cNvSpPr>
            <a:spLocks noGrp="1"/>
          </p:cNvSpPr>
          <p:nvPr>
            <p:ph type="sldNum" sz="quarter" idx="10"/>
          </p:nvPr>
        </p:nvSpPr>
        <p:spPr/>
        <p:txBody>
          <a:bodyPr/>
          <a:lstStyle/>
          <a:p>
            <a:fld id="{084CAD30-323D-4C87-A007-9651103C3B10}" type="slidenum">
              <a:rPr lang="en-US" smtClean="0"/>
              <a:t>32</a:t>
            </a:fld>
            <a:endParaRPr lang="en-US"/>
          </a:p>
        </p:txBody>
      </p:sp>
    </p:spTree>
    <p:extLst>
      <p:ext uri="{BB962C8B-B14F-4D97-AF65-F5344CB8AC3E}">
        <p14:creationId xmlns:p14="http://schemas.microsoft.com/office/powerpoint/2010/main" val="28346551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err="1"/>
              <a:t>Juma</a:t>
            </a:r>
            <a:r>
              <a:rPr lang="en-US" dirty="0"/>
              <a:t> et al. 1993.</a:t>
            </a:r>
          </a:p>
        </p:txBody>
      </p:sp>
      <p:sp>
        <p:nvSpPr>
          <p:cNvPr id="4" name="Slide Number Placeholder 3"/>
          <p:cNvSpPr>
            <a:spLocks noGrp="1"/>
          </p:cNvSpPr>
          <p:nvPr>
            <p:ph type="sldNum" sz="quarter" idx="10"/>
          </p:nvPr>
        </p:nvSpPr>
        <p:spPr/>
        <p:txBody>
          <a:bodyPr/>
          <a:lstStyle/>
          <a:p>
            <a:fld id="{084CAD30-323D-4C87-A007-9651103C3B10}" type="slidenum">
              <a:rPr lang="en-US" smtClean="0"/>
              <a:t>33</a:t>
            </a:fld>
            <a:endParaRPr lang="en-US"/>
          </a:p>
        </p:txBody>
      </p:sp>
    </p:spTree>
    <p:extLst>
      <p:ext uri="{BB962C8B-B14F-4D97-AF65-F5344CB8AC3E}">
        <p14:creationId xmlns:p14="http://schemas.microsoft.com/office/powerpoint/2010/main" val="283465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34</a:t>
            </a:fld>
            <a:endParaRPr lang="en-US"/>
          </a:p>
        </p:txBody>
      </p:sp>
    </p:spTree>
    <p:extLst>
      <p:ext uri="{BB962C8B-B14F-4D97-AF65-F5344CB8AC3E}">
        <p14:creationId xmlns:p14="http://schemas.microsoft.com/office/powerpoint/2010/main" val="3863558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35</a:t>
            </a:fld>
            <a:endParaRPr lang="en-US"/>
          </a:p>
        </p:txBody>
      </p:sp>
    </p:spTree>
    <p:extLst>
      <p:ext uri="{BB962C8B-B14F-4D97-AF65-F5344CB8AC3E}">
        <p14:creationId xmlns:p14="http://schemas.microsoft.com/office/powerpoint/2010/main" val="2097870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36</a:t>
            </a:fld>
            <a:endParaRPr lang="en-US"/>
          </a:p>
        </p:txBody>
      </p:sp>
    </p:spTree>
    <p:extLst>
      <p:ext uri="{BB962C8B-B14F-4D97-AF65-F5344CB8AC3E}">
        <p14:creationId xmlns:p14="http://schemas.microsoft.com/office/powerpoint/2010/main" val="3677712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37</a:t>
            </a:fld>
            <a:endParaRPr lang="en-US"/>
          </a:p>
        </p:txBody>
      </p:sp>
    </p:spTree>
    <p:extLst>
      <p:ext uri="{BB962C8B-B14F-4D97-AF65-F5344CB8AC3E}">
        <p14:creationId xmlns:p14="http://schemas.microsoft.com/office/powerpoint/2010/main" val="1995626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38</a:t>
            </a:fld>
            <a:endParaRPr lang="en-US"/>
          </a:p>
        </p:txBody>
      </p:sp>
    </p:spTree>
    <p:extLst>
      <p:ext uri="{BB962C8B-B14F-4D97-AF65-F5344CB8AC3E}">
        <p14:creationId xmlns:p14="http://schemas.microsoft.com/office/powerpoint/2010/main" val="3405099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carbon is</a:t>
            </a:r>
            <a:r>
              <a:rPr lang="en-US" baseline="0" dirty="0"/>
              <a:t> a critical component to soil health and productivity. It influences many physical, chemical and biological properties and processes. By managing for and increasing soil carbon, the physical, chemical and biological processes and properties can be enhanced for better soil function and resilience.</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39</a:t>
            </a:fld>
            <a:endParaRPr lang="en-US"/>
          </a:p>
        </p:txBody>
      </p:sp>
    </p:spTree>
    <p:extLst>
      <p:ext uri="{BB962C8B-B14F-4D97-AF65-F5344CB8AC3E}">
        <p14:creationId xmlns:p14="http://schemas.microsoft.com/office/powerpoint/2010/main" val="2340640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Dynamic soil properties depend both on land management and inherent properties of the soil. </a:t>
            </a:r>
          </a:p>
        </p:txBody>
      </p:sp>
      <p:sp>
        <p:nvSpPr>
          <p:cNvPr id="4" name="Slide Number Placeholder 3"/>
          <p:cNvSpPr>
            <a:spLocks noGrp="1"/>
          </p:cNvSpPr>
          <p:nvPr>
            <p:ph type="sldNum" sz="quarter" idx="10"/>
          </p:nvPr>
        </p:nvSpPr>
        <p:spPr/>
        <p:txBody>
          <a:bodyPr/>
          <a:lstStyle/>
          <a:p>
            <a:fld id="{084CAD30-323D-4C87-A007-9651103C3B10}" type="slidenum">
              <a:rPr lang="en-US" smtClean="0"/>
              <a:t>40</a:t>
            </a:fld>
            <a:endParaRPr lang="en-US"/>
          </a:p>
        </p:txBody>
      </p:sp>
    </p:spTree>
    <p:extLst>
      <p:ext uri="{BB962C8B-B14F-4D97-AF65-F5344CB8AC3E}">
        <p14:creationId xmlns:p14="http://schemas.microsoft.com/office/powerpoint/2010/main" val="8788645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41</a:t>
            </a:fld>
            <a:endParaRPr lang="en-US"/>
          </a:p>
        </p:txBody>
      </p:sp>
    </p:spTree>
    <p:extLst>
      <p:ext uri="{BB962C8B-B14F-4D97-AF65-F5344CB8AC3E}">
        <p14:creationId xmlns:p14="http://schemas.microsoft.com/office/powerpoint/2010/main" val="3880500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3</a:t>
            </a:fld>
            <a:endParaRPr lang="en-US"/>
          </a:p>
        </p:txBody>
      </p:sp>
    </p:spTree>
    <p:extLst>
      <p:ext uri="{BB962C8B-B14F-4D97-AF65-F5344CB8AC3E}">
        <p14:creationId xmlns:p14="http://schemas.microsoft.com/office/powerpoint/2010/main" val="31221163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42</a:t>
            </a:fld>
            <a:endParaRPr lang="en-US"/>
          </a:p>
        </p:txBody>
      </p:sp>
    </p:spTree>
    <p:extLst>
      <p:ext uri="{BB962C8B-B14F-4D97-AF65-F5344CB8AC3E}">
        <p14:creationId xmlns:p14="http://schemas.microsoft.com/office/powerpoint/2010/main" val="62704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43</a:t>
            </a:fld>
            <a:endParaRPr lang="en-US"/>
          </a:p>
        </p:txBody>
      </p:sp>
    </p:spTree>
    <p:extLst>
      <p:ext uri="{BB962C8B-B14F-4D97-AF65-F5344CB8AC3E}">
        <p14:creationId xmlns:p14="http://schemas.microsoft.com/office/powerpoint/2010/main" val="183396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44</a:t>
            </a:fld>
            <a:endParaRPr lang="en-US"/>
          </a:p>
        </p:txBody>
      </p:sp>
    </p:spTree>
    <p:extLst>
      <p:ext uri="{BB962C8B-B14F-4D97-AF65-F5344CB8AC3E}">
        <p14:creationId xmlns:p14="http://schemas.microsoft.com/office/powerpoint/2010/main" val="3793454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45</a:t>
            </a:fld>
            <a:endParaRPr lang="en-US"/>
          </a:p>
        </p:txBody>
      </p:sp>
    </p:spTree>
    <p:extLst>
      <p:ext uri="{BB962C8B-B14F-4D97-AF65-F5344CB8AC3E}">
        <p14:creationId xmlns:p14="http://schemas.microsoft.com/office/powerpoint/2010/main" val="3097671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Soil texture is a native characteristic and one that is very hard to change. It is more of a given. Soil texture is the relative percentage of sand, silt and clay particles.</a:t>
            </a:r>
          </a:p>
          <a:p>
            <a:r>
              <a:rPr lang="en-US">
                <a:latin typeface="Calibri"/>
              </a:rPr>
              <a:t>Soil texture is the relative bricks, boards, and mortar and physical materials that make up soil.</a:t>
            </a:r>
          </a:p>
          <a:p>
            <a:r>
              <a:rPr lang="en-US">
                <a:latin typeface="Calibri"/>
              </a:rPr>
              <a:t>Sand, silt and clay vary in particle size. Particle size has a surface area to volume effect in the soil, which influences soil properties such as cation exchange capacity (CEC), pore space, water holding capacity, and the formation of aggregates. </a:t>
            </a:r>
          </a:p>
        </p:txBody>
      </p:sp>
      <p:sp>
        <p:nvSpPr>
          <p:cNvPr id="4" name="Slide Number Placeholder 3"/>
          <p:cNvSpPr>
            <a:spLocks noGrp="1"/>
          </p:cNvSpPr>
          <p:nvPr>
            <p:ph type="sldNum" sz="quarter" idx="10"/>
          </p:nvPr>
        </p:nvSpPr>
        <p:spPr/>
        <p:txBody>
          <a:bodyPr/>
          <a:lstStyle/>
          <a:p>
            <a:fld id="{084CAD30-323D-4C87-A007-9651103C3B10}" type="slidenum">
              <a:rPr lang="en-US" smtClean="0"/>
              <a:t>46</a:t>
            </a:fld>
            <a:endParaRPr lang="en-US"/>
          </a:p>
        </p:txBody>
      </p:sp>
    </p:spTree>
    <p:extLst>
      <p:ext uri="{BB962C8B-B14F-4D97-AF65-F5344CB8AC3E}">
        <p14:creationId xmlns:p14="http://schemas.microsoft.com/office/powerpoint/2010/main" val="315437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47</a:t>
            </a:fld>
            <a:endParaRPr lang="en-US"/>
          </a:p>
        </p:txBody>
      </p:sp>
    </p:spTree>
    <p:extLst>
      <p:ext uri="{BB962C8B-B14F-4D97-AF65-F5344CB8AC3E}">
        <p14:creationId xmlns:p14="http://schemas.microsoft.com/office/powerpoint/2010/main" val="2100377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r>
            <a:br>
              <a:rPr lang="en-US"/>
            </a:br>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48</a:t>
            </a:fld>
            <a:endParaRPr lang="en-US"/>
          </a:p>
        </p:txBody>
      </p:sp>
    </p:spTree>
    <p:extLst>
      <p:ext uri="{BB962C8B-B14F-4D97-AF65-F5344CB8AC3E}">
        <p14:creationId xmlns:p14="http://schemas.microsoft.com/office/powerpoint/2010/main" val="27404527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49</a:t>
            </a:fld>
            <a:endParaRPr lang="en-US"/>
          </a:p>
        </p:txBody>
      </p:sp>
    </p:spTree>
    <p:extLst>
      <p:ext uri="{BB962C8B-B14F-4D97-AF65-F5344CB8AC3E}">
        <p14:creationId xmlns:p14="http://schemas.microsoft.com/office/powerpoint/2010/main" val="161044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has been your perspective? Not spending money on what you don’t need!</a:t>
            </a:r>
          </a:p>
          <a:p>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50</a:t>
            </a:fld>
            <a:endParaRPr lang="en-US"/>
          </a:p>
        </p:txBody>
      </p:sp>
    </p:spTree>
    <p:extLst>
      <p:ext uri="{BB962C8B-B14F-4D97-AF65-F5344CB8AC3E}">
        <p14:creationId xmlns:p14="http://schemas.microsoft.com/office/powerpoint/2010/main" val="2965171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processes</a:t>
            </a:r>
            <a:r>
              <a:rPr lang="en-US" baseline="0" dirty="0"/>
              <a:t> include nutrient availability, pH, </a:t>
            </a:r>
            <a:r>
              <a:rPr lang="en-US" baseline="0" dirty="0" err="1"/>
              <a:t>cation</a:t>
            </a:r>
            <a:r>
              <a:rPr lang="en-US" baseline="0" dirty="0"/>
              <a:t> exchange capacity, aeration, drainage, water infiltration and holding capacity, microbial activity and diversity, nutrient mineralization, soil organic matter decomposition and accretion.</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51</a:t>
            </a:fld>
            <a:endParaRPr lang="en-US"/>
          </a:p>
        </p:txBody>
      </p:sp>
    </p:spTree>
    <p:extLst>
      <p:ext uri="{BB962C8B-B14F-4D97-AF65-F5344CB8AC3E}">
        <p14:creationId xmlns:p14="http://schemas.microsoft.com/office/powerpoint/2010/main" val="45574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4</a:t>
            </a:fld>
            <a:endParaRPr lang="en-US"/>
          </a:p>
        </p:txBody>
      </p:sp>
    </p:spTree>
    <p:extLst>
      <p:ext uri="{BB962C8B-B14F-4D97-AF65-F5344CB8AC3E}">
        <p14:creationId xmlns:p14="http://schemas.microsoft.com/office/powerpoint/2010/main" val="634558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Soil processes</a:t>
            </a:r>
            <a:r>
              <a:rPr lang="en-US" baseline="0" dirty="0"/>
              <a:t> include nutrient availability, pH, </a:t>
            </a:r>
            <a:r>
              <a:rPr lang="en-US" baseline="0" dirty="0" err="1"/>
              <a:t>cation</a:t>
            </a:r>
            <a:r>
              <a:rPr lang="en-US" baseline="0" dirty="0"/>
              <a:t> exchange capacity, aeration, drainage, water infiltration and holding capacity, microbial activity and diversity, nutrient mineralization, soil organic matter decomposition and accretion.</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52</a:t>
            </a:fld>
            <a:endParaRPr lang="en-US"/>
          </a:p>
        </p:txBody>
      </p:sp>
    </p:spTree>
    <p:extLst>
      <p:ext uri="{BB962C8B-B14F-4D97-AF65-F5344CB8AC3E}">
        <p14:creationId xmlns:p14="http://schemas.microsoft.com/office/powerpoint/2010/main" val="3956455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54</a:t>
            </a:fld>
            <a:endParaRPr lang="en-US"/>
          </a:p>
        </p:txBody>
      </p:sp>
    </p:spTree>
    <p:extLst>
      <p:ext uri="{BB962C8B-B14F-4D97-AF65-F5344CB8AC3E}">
        <p14:creationId xmlns:p14="http://schemas.microsoft.com/office/powerpoint/2010/main" val="241422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55</a:t>
            </a:fld>
            <a:endParaRPr lang="en-US"/>
          </a:p>
        </p:txBody>
      </p:sp>
    </p:spTree>
    <p:extLst>
      <p:ext uri="{BB962C8B-B14F-4D97-AF65-F5344CB8AC3E}">
        <p14:creationId xmlns:p14="http://schemas.microsoft.com/office/powerpoint/2010/main" val="488029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56</a:t>
            </a:fld>
            <a:endParaRPr lang="en-US"/>
          </a:p>
        </p:txBody>
      </p:sp>
    </p:spTree>
    <p:extLst>
      <p:ext uri="{BB962C8B-B14F-4D97-AF65-F5344CB8AC3E}">
        <p14:creationId xmlns:p14="http://schemas.microsoft.com/office/powerpoint/2010/main" val="29327441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Living organisms</a:t>
            </a:r>
            <a:r>
              <a:rPr lang="en-US" baseline="0" dirty="0" smtClean="0"/>
              <a:t> include plant roots and all soil biota (&lt; 5% of SOM). Cellulose is the major carbohydrate found in plants and serves as the main building block for plants, hence, it is abundant in soils and is a major component of soil organic matter. Lignin provides structure to plants and is the second most abundant contributor to soil organic matter. b) Fresh residue which is visible comprises &lt; 10% of soil organic matter. As fresh residue decomposes in particle size and complexity, it contributes the active fraction of SOM.  c) Decomposing organic matter comprises between 33 and 50 % of soil organic matter. This is comprised of easily decomposable and moderately decomposable fractions. The easily decomposable fraction is considered active or labile because this fraction is quickly and dramatically affected by management practices. Similarly, its active and labile nature means plant nutrients are released relatively easy and available in soil solution for the plants to take up and absorb. d) The stabilized organic matter is also referred to as the resistant or recalcitrant fraction. This fraction is also older and called humus. The stabilized soil organic matter has been subject to microbial activity and decomposition, but has reached a point where the glues, exudates, and carbon bonds are so tight that it is resistant to further breakdown and decomposition. Therefore, it contributes to the soil’s structural and physical properties.  </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57</a:t>
            </a:fld>
            <a:endParaRPr lang="en-US"/>
          </a:p>
        </p:txBody>
      </p:sp>
    </p:spTree>
    <p:extLst>
      <p:ext uri="{BB962C8B-B14F-4D97-AF65-F5344CB8AC3E}">
        <p14:creationId xmlns:p14="http://schemas.microsoft.com/office/powerpoint/2010/main" val="1521634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59</a:t>
            </a:fld>
            <a:endParaRPr lang="en-US"/>
          </a:p>
        </p:txBody>
      </p:sp>
    </p:spTree>
    <p:extLst>
      <p:ext uri="{BB962C8B-B14F-4D97-AF65-F5344CB8AC3E}">
        <p14:creationId xmlns:p14="http://schemas.microsoft.com/office/powerpoint/2010/main" val="13334013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60</a:t>
            </a:fld>
            <a:endParaRPr lang="en-US"/>
          </a:p>
        </p:txBody>
      </p:sp>
    </p:spTree>
    <p:extLst>
      <p:ext uri="{BB962C8B-B14F-4D97-AF65-F5344CB8AC3E}">
        <p14:creationId xmlns:p14="http://schemas.microsoft.com/office/powerpoint/2010/main" val="6253517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61</a:t>
            </a:fld>
            <a:endParaRPr lang="en-US"/>
          </a:p>
        </p:txBody>
      </p:sp>
    </p:spTree>
    <p:extLst>
      <p:ext uri="{BB962C8B-B14F-4D97-AF65-F5344CB8AC3E}">
        <p14:creationId xmlns:p14="http://schemas.microsoft.com/office/powerpoint/2010/main" val="3108794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62</a:t>
            </a:fld>
            <a:endParaRPr lang="en-US"/>
          </a:p>
        </p:txBody>
      </p:sp>
    </p:spTree>
    <p:extLst>
      <p:ext uri="{BB962C8B-B14F-4D97-AF65-F5344CB8AC3E}">
        <p14:creationId xmlns:p14="http://schemas.microsoft.com/office/powerpoint/2010/main" val="3225807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63</a:t>
            </a:fld>
            <a:endParaRPr lang="en-US"/>
          </a:p>
        </p:txBody>
      </p:sp>
    </p:spTree>
    <p:extLst>
      <p:ext uri="{BB962C8B-B14F-4D97-AF65-F5344CB8AC3E}">
        <p14:creationId xmlns:p14="http://schemas.microsoft.com/office/powerpoint/2010/main" val="2662723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5</a:t>
            </a:fld>
            <a:endParaRPr lang="en-US"/>
          </a:p>
        </p:txBody>
      </p:sp>
    </p:spTree>
    <p:extLst>
      <p:ext uri="{BB962C8B-B14F-4D97-AF65-F5344CB8AC3E}">
        <p14:creationId xmlns:p14="http://schemas.microsoft.com/office/powerpoint/2010/main" val="19475854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64</a:t>
            </a:fld>
            <a:endParaRPr lang="en-US"/>
          </a:p>
        </p:txBody>
      </p:sp>
    </p:spTree>
    <p:extLst>
      <p:ext uri="{BB962C8B-B14F-4D97-AF65-F5344CB8AC3E}">
        <p14:creationId xmlns:p14="http://schemas.microsoft.com/office/powerpoint/2010/main" val="12589094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65</a:t>
            </a:fld>
            <a:endParaRPr lang="en-US"/>
          </a:p>
        </p:txBody>
      </p:sp>
    </p:spTree>
    <p:extLst>
      <p:ext uri="{BB962C8B-B14F-4D97-AF65-F5344CB8AC3E}">
        <p14:creationId xmlns:p14="http://schemas.microsoft.com/office/powerpoint/2010/main" val="3597264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66</a:t>
            </a:fld>
            <a:endParaRPr lang="en-US"/>
          </a:p>
        </p:txBody>
      </p:sp>
    </p:spTree>
    <p:extLst>
      <p:ext uri="{BB962C8B-B14F-4D97-AF65-F5344CB8AC3E}">
        <p14:creationId xmlns:p14="http://schemas.microsoft.com/office/powerpoint/2010/main" val="2717011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67</a:t>
            </a:fld>
            <a:endParaRPr lang="en-US"/>
          </a:p>
        </p:txBody>
      </p:sp>
    </p:spTree>
    <p:extLst>
      <p:ext uri="{BB962C8B-B14F-4D97-AF65-F5344CB8AC3E}">
        <p14:creationId xmlns:p14="http://schemas.microsoft.com/office/powerpoint/2010/main" val="26637426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68</a:t>
            </a:fld>
            <a:endParaRPr lang="en-US"/>
          </a:p>
        </p:txBody>
      </p:sp>
    </p:spTree>
    <p:extLst>
      <p:ext uri="{BB962C8B-B14F-4D97-AF65-F5344CB8AC3E}">
        <p14:creationId xmlns:p14="http://schemas.microsoft.com/office/powerpoint/2010/main" val="4957149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69</a:t>
            </a:fld>
            <a:endParaRPr lang="en-US"/>
          </a:p>
        </p:txBody>
      </p:sp>
    </p:spTree>
    <p:extLst>
      <p:ext uri="{BB962C8B-B14F-4D97-AF65-F5344CB8AC3E}">
        <p14:creationId xmlns:p14="http://schemas.microsoft.com/office/powerpoint/2010/main" val="808122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70</a:t>
            </a:fld>
            <a:endParaRPr lang="en-US"/>
          </a:p>
        </p:txBody>
      </p:sp>
    </p:spTree>
    <p:extLst>
      <p:ext uri="{BB962C8B-B14F-4D97-AF65-F5344CB8AC3E}">
        <p14:creationId xmlns:p14="http://schemas.microsoft.com/office/powerpoint/2010/main" val="38805009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71</a:t>
            </a:fld>
            <a:endParaRPr lang="en-US"/>
          </a:p>
        </p:txBody>
      </p:sp>
    </p:spTree>
    <p:extLst>
      <p:ext uri="{BB962C8B-B14F-4D97-AF65-F5344CB8AC3E}">
        <p14:creationId xmlns:p14="http://schemas.microsoft.com/office/powerpoint/2010/main" val="6270433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72</a:t>
            </a:fld>
            <a:endParaRPr lang="en-US"/>
          </a:p>
        </p:txBody>
      </p:sp>
    </p:spTree>
    <p:extLst>
      <p:ext uri="{BB962C8B-B14F-4D97-AF65-F5344CB8AC3E}">
        <p14:creationId xmlns:p14="http://schemas.microsoft.com/office/powerpoint/2010/main" val="1833965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73</a:t>
            </a:fld>
            <a:endParaRPr lang="en-US"/>
          </a:p>
        </p:txBody>
      </p:sp>
    </p:spTree>
    <p:extLst>
      <p:ext uri="{BB962C8B-B14F-4D97-AF65-F5344CB8AC3E}">
        <p14:creationId xmlns:p14="http://schemas.microsoft.com/office/powerpoint/2010/main" val="3793454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6</a:t>
            </a:fld>
            <a:endParaRPr lang="en-US"/>
          </a:p>
        </p:txBody>
      </p:sp>
    </p:spTree>
    <p:extLst>
      <p:ext uri="{BB962C8B-B14F-4D97-AF65-F5344CB8AC3E}">
        <p14:creationId xmlns:p14="http://schemas.microsoft.com/office/powerpoint/2010/main" val="355410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74</a:t>
            </a:fld>
            <a:endParaRPr lang="en-US"/>
          </a:p>
        </p:txBody>
      </p:sp>
    </p:spTree>
    <p:extLst>
      <p:ext uri="{BB962C8B-B14F-4D97-AF65-F5344CB8AC3E}">
        <p14:creationId xmlns:p14="http://schemas.microsoft.com/office/powerpoint/2010/main" val="30277237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75</a:t>
            </a:fld>
            <a:endParaRPr lang="en-US"/>
          </a:p>
        </p:txBody>
      </p:sp>
    </p:spTree>
    <p:extLst>
      <p:ext uri="{BB962C8B-B14F-4D97-AF65-F5344CB8AC3E}">
        <p14:creationId xmlns:p14="http://schemas.microsoft.com/office/powerpoint/2010/main" val="34363468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80</a:t>
            </a:fld>
            <a:endParaRPr lang="en-US"/>
          </a:p>
        </p:txBody>
      </p:sp>
    </p:spTree>
    <p:extLst>
      <p:ext uri="{BB962C8B-B14F-4D97-AF65-F5344CB8AC3E}">
        <p14:creationId xmlns:p14="http://schemas.microsoft.com/office/powerpoint/2010/main" val="3912899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a:t>
            </a:r>
            <a:r>
              <a:rPr lang="en-US" baseline="0" dirty="0"/>
              <a:t> cover crops provide different benefits and uses. There are different mixtures that can provide benefits and serve various purposes throughout the years. Therefore, the cover crop system should include a rotation or mixture of warm and cool season grasses and broadleaves, along with brassicas to fit your needs and provide the necessary benefits.</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81</a:t>
            </a:fld>
            <a:endParaRPr lang="en-US"/>
          </a:p>
        </p:txBody>
      </p:sp>
    </p:spTree>
    <p:extLst>
      <p:ext uri="{BB962C8B-B14F-4D97-AF65-F5344CB8AC3E}">
        <p14:creationId xmlns:p14="http://schemas.microsoft.com/office/powerpoint/2010/main" val="1574829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82625"/>
            <a:ext cx="4537075" cy="3403600"/>
          </a:xfrm>
        </p:spPr>
      </p:sp>
      <p:sp>
        <p:nvSpPr>
          <p:cNvPr id="3" name="Notes Placeholder 2"/>
          <p:cNvSpPr>
            <a:spLocks noGrp="1"/>
          </p:cNvSpPr>
          <p:nvPr>
            <p:ph type="body" idx="1"/>
          </p:nvPr>
        </p:nvSpPr>
        <p:spPr/>
        <p:txBody>
          <a:bodyPr>
            <a:normAutofit/>
          </a:bodyPr>
          <a:lstStyle/>
          <a:p>
            <a:r>
              <a:rPr lang="en-US" dirty="0" smtClean="0"/>
              <a:t>Cover</a:t>
            </a:r>
            <a:r>
              <a:rPr lang="en-US" baseline="0" dirty="0" smtClean="0"/>
              <a:t> planted 1- 3 days after roll down of cover crop mix- 8 way mix.</a:t>
            </a:r>
            <a:endParaRPr lang="en-US" dirty="0"/>
          </a:p>
        </p:txBody>
      </p:sp>
      <p:sp>
        <p:nvSpPr>
          <p:cNvPr id="4" name="Slide Number Placeholder 3"/>
          <p:cNvSpPr>
            <a:spLocks noGrp="1"/>
          </p:cNvSpPr>
          <p:nvPr>
            <p:ph type="sldNum" sz="quarter" idx="10"/>
          </p:nvPr>
        </p:nvSpPr>
        <p:spPr/>
        <p:txBody>
          <a:bodyPr/>
          <a:lstStyle/>
          <a:p>
            <a:pPr defTabSz="915772">
              <a:defRPr/>
            </a:pPr>
            <a:fld id="{91568419-CBD6-4EDC-93FE-009599424EFF}" type="slidenum">
              <a:rPr lang="en-US">
                <a:solidFill>
                  <a:srgbClr val="000000"/>
                </a:solidFill>
                <a:latin typeface="Calibri"/>
              </a:rPr>
              <a:pPr defTabSz="915772">
                <a:defRPr/>
              </a:pPr>
              <a:t>85</a:t>
            </a:fld>
            <a:endParaRPr lang="en-US">
              <a:solidFill>
                <a:srgbClr val="000000"/>
              </a:solidFill>
              <a:latin typeface="Calibri"/>
            </a:endParaRPr>
          </a:p>
        </p:txBody>
      </p:sp>
    </p:spTree>
    <p:extLst>
      <p:ext uri="{BB962C8B-B14F-4D97-AF65-F5344CB8AC3E}">
        <p14:creationId xmlns:p14="http://schemas.microsoft.com/office/powerpoint/2010/main" val="1112967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86</a:t>
            </a:fld>
            <a:endParaRPr lang="en-US"/>
          </a:p>
        </p:txBody>
      </p:sp>
    </p:spTree>
    <p:extLst>
      <p:ext uri="{BB962C8B-B14F-4D97-AF65-F5344CB8AC3E}">
        <p14:creationId xmlns:p14="http://schemas.microsoft.com/office/powerpoint/2010/main" val="2998624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Jill </a:t>
            </a:r>
            <a:r>
              <a:rPr lang="en-US" dirty="0" err="1"/>
              <a:t>Clapperton’s</a:t>
            </a:r>
            <a:r>
              <a:rPr lang="en-US" dirty="0"/>
              <a:t> article -- Soil biology, not cornstalks, are the real challenge.</a:t>
            </a:r>
          </a:p>
        </p:txBody>
      </p:sp>
      <p:sp>
        <p:nvSpPr>
          <p:cNvPr id="4" name="Slide Number Placeholder 3"/>
          <p:cNvSpPr>
            <a:spLocks noGrp="1"/>
          </p:cNvSpPr>
          <p:nvPr>
            <p:ph type="sldNum" sz="quarter" idx="10"/>
          </p:nvPr>
        </p:nvSpPr>
        <p:spPr/>
        <p:txBody>
          <a:bodyPr/>
          <a:lstStyle/>
          <a:p>
            <a:fld id="{084CAD30-323D-4C87-A007-9651103C3B10}" type="slidenum">
              <a:rPr lang="en-US" smtClean="0"/>
              <a:t>88</a:t>
            </a:fld>
            <a:endParaRPr lang="en-US"/>
          </a:p>
        </p:txBody>
      </p:sp>
    </p:spTree>
    <p:extLst>
      <p:ext uri="{BB962C8B-B14F-4D97-AF65-F5344CB8AC3E}">
        <p14:creationId xmlns:p14="http://schemas.microsoft.com/office/powerpoint/2010/main" val="5610084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95</a:t>
            </a:fld>
            <a:endParaRPr lang="en-US"/>
          </a:p>
        </p:txBody>
      </p:sp>
    </p:spTree>
    <p:extLst>
      <p:ext uri="{BB962C8B-B14F-4D97-AF65-F5344CB8AC3E}">
        <p14:creationId xmlns:p14="http://schemas.microsoft.com/office/powerpoint/2010/main" val="25110212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96</a:t>
            </a:fld>
            <a:endParaRPr lang="en-US"/>
          </a:p>
        </p:txBody>
      </p:sp>
    </p:spTree>
    <p:extLst>
      <p:ext uri="{BB962C8B-B14F-4D97-AF65-F5344CB8AC3E}">
        <p14:creationId xmlns:p14="http://schemas.microsoft.com/office/powerpoint/2010/main" val="14486090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97</a:t>
            </a:fld>
            <a:endParaRPr lang="en-US"/>
          </a:p>
        </p:txBody>
      </p:sp>
    </p:spTree>
    <p:extLst>
      <p:ext uri="{BB962C8B-B14F-4D97-AF65-F5344CB8AC3E}">
        <p14:creationId xmlns:p14="http://schemas.microsoft.com/office/powerpoint/2010/main" val="3257123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7</a:t>
            </a:fld>
            <a:endParaRPr lang="en-US"/>
          </a:p>
        </p:txBody>
      </p:sp>
    </p:spTree>
    <p:extLst>
      <p:ext uri="{BB962C8B-B14F-4D97-AF65-F5344CB8AC3E}">
        <p14:creationId xmlns:p14="http://schemas.microsoft.com/office/powerpoint/2010/main" val="31789146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98</a:t>
            </a:fld>
            <a:endParaRPr lang="en-US"/>
          </a:p>
        </p:txBody>
      </p:sp>
    </p:spTree>
    <p:extLst>
      <p:ext uri="{BB962C8B-B14F-4D97-AF65-F5344CB8AC3E}">
        <p14:creationId xmlns:p14="http://schemas.microsoft.com/office/powerpoint/2010/main" val="21626724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Jill </a:t>
            </a:r>
            <a:r>
              <a:rPr lang="en-US" dirty="0" err="1"/>
              <a:t>Clapperton’s</a:t>
            </a:r>
            <a:r>
              <a:rPr lang="en-US" dirty="0"/>
              <a:t> article -- Soil biology, not cornstalks, are the real challenge.</a:t>
            </a:r>
          </a:p>
          <a:p>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99</a:t>
            </a:fld>
            <a:endParaRPr lang="en-US"/>
          </a:p>
        </p:txBody>
      </p:sp>
    </p:spTree>
    <p:extLst>
      <p:ext uri="{BB962C8B-B14F-4D97-AF65-F5344CB8AC3E}">
        <p14:creationId xmlns:p14="http://schemas.microsoft.com/office/powerpoint/2010/main" val="37337200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100</a:t>
            </a:fld>
            <a:endParaRPr lang="en-US"/>
          </a:p>
        </p:txBody>
      </p:sp>
    </p:spTree>
    <p:extLst>
      <p:ext uri="{BB962C8B-B14F-4D97-AF65-F5344CB8AC3E}">
        <p14:creationId xmlns:p14="http://schemas.microsoft.com/office/powerpoint/2010/main" val="21915434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101</a:t>
            </a:fld>
            <a:endParaRPr lang="en-US"/>
          </a:p>
        </p:txBody>
      </p:sp>
    </p:spTree>
    <p:extLst>
      <p:ext uri="{BB962C8B-B14F-4D97-AF65-F5344CB8AC3E}">
        <p14:creationId xmlns:p14="http://schemas.microsoft.com/office/powerpoint/2010/main" val="35708136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102</a:t>
            </a:fld>
            <a:endParaRPr lang="en-US"/>
          </a:p>
        </p:txBody>
      </p:sp>
    </p:spTree>
    <p:extLst>
      <p:ext uri="{BB962C8B-B14F-4D97-AF65-F5344CB8AC3E}">
        <p14:creationId xmlns:p14="http://schemas.microsoft.com/office/powerpoint/2010/main" val="1810821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108</a:t>
            </a:fld>
            <a:endParaRPr lang="en-US"/>
          </a:p>
        </p:txBody>
      </p:sp>
    </p:spTree>
    <p:extLst>
      <p:ext uri="{BB962C8B-B14F-4D97-AF65-F5344CB8AC3E}">
        <p14:creationId xmlns:p14="http://schemas.microsoft.com/office/powerpoint/2010/main" val="25017770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109</a:t>
            </a:fld>
            <a:endParaRPr lang="en-US"/>
          </a:p>
        </p:txBody>
      </p:sp>
    </p:spTree>
    <p:extLst>
      <p:ext uri="{BB962C8B-B14F-4D97-AF65-F5344CB8AC3E}">
        <p14:creationId xmlns:p14="http://schemas.microsoft.com/office/powerpoint/2010/main" val="28725519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Jill </a:t>
            </a:r>
            <a:r>
              <a:rPr lang="en-US" dirty="0" err="1"/>
              <a:t>Clapperton’s</a:t>
            </a:r>
            <a:r>
              <a:rPr lang="en-US" dirty="0"/>
              <a:t> article -- Soil biology, not cornstalks, are the real challenge.</a:t>
            </a:r>
          </a:p>
        </p:txBody>
      </p:sp>
      <p:sp>
        <p:nvSpPr>
          <p:cNvPr id="4" name="Slide Number Placeholder 3"/>
          <p:cNvSpPr>
            <a:spLocks noGrp="1"/>
          </p:cNvSpPr>
          <p:nvPr>
            <p:ph type="sldNum" sz="quarter" idx="10"/>
          </p:nvPr>
        </p:nvSpPr>
        <p:spPr/>
        <p:txBody>
          <a:bodyPr/>
          <a:lstStyle/>
          <a:p>
            <a:fld id="{084CAD30-323D-4C87-A007-9651103C3B10}" type="slidenum">
              <a:rPr lang="en-US" smtClean="0"/>
              <a:t>111</a:t>
            </a:fld>
            <a:endParaRPr lang="en-US"/>
          </a:p>
        </p:txBody>
      </p:sp>
    </p:spTree>
    <p:extLst>
      <p:ext uri="{BB962C8B-B14F-4D97-AF65-F5344CB8AC3E}">
        <p14:creationId xmlns:p14="http://schemas.microsoft.com/office/powerpoint/2010/main" val="243812273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Mites, beetles, </a:t>
            </a:r>
            <a:r>
              <a:rPr lang="en-US" dirty="0" err="1"/>
              <a:t>Collembola</a:t>
            </a:r>
            <a:r>
              <a:rPr lang="en-US" dirty="0"/>
              <a:t> -- springtails etc.</a:t>
            </a:r>
          </a:p>
        </p:txBody>
      </p:sp>
      <p:sp>
        <p:nvSpPr>
          <p:cNvPr id="4" name="Slide Number Placeholder 3"/>
          <p:cNvSpPr>
            <a:spLocks noGrp="1"/>
          </p:cNvSpPr>
          <p:nvPr>
            <p:ph type="sldNum" sz="quarter" idx="10"/>
          </p:nvPr>
        </p:nvSpPr>
        <p:spPr/>
        <p:txBody>
          <a:bodyPr/>
          <a:lstStyle/>
          <a:p>
            <a:fld id="{084CAD30-323D-4C87-A007-9651103C3B10}" type="slidenum">
              <a:rPr lang="en-US" smtClean="0"/>
              <a:t>116</a:t>
            </a:fld>
            <a:endParaRPr lang="en-US"/>
          </a:p>
        </p:txBody>
      </p:sp>
    </p:spTree>
    <p:extLst>
      <p:ext uri="{BB962C8B-B14F-4D97-AF65-F5344CB8AC3E}">
        <p14:creationId xmlns:p14="http://schemas.microsoft.com/office/powerpoint/2010/main" val="12503221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130</a:t>
            </a:fld>
            <a:endParaRPr lang="en-US"/>
          </a:p>
        </p:txBody>
      </p:sp>
    </p:spTree>
    <p:extLst>
      <p:ext uri="{BB962C8B-B14F-4D97-AF65-F5344CB8AC3E}">
        <p14:creationId xmlns:p14="http://schemas.microsoft.com/office/powerpoint/2010/main" val="293081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t>
            </a:r>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15</a:t>
            </a:fld>
            <a:endParaRPr lang="en-US"/>
          </a:p>
        </p:txBody>
      </p:sp>
    </p:spTree>
    <p:extLst>
      <p:ext uri="{BB962C8B-B14F-4D97-AF65-F5344CB8AC3E}">
        <p14:creationId xmlns:p14="http://schemas.microsoft.com/office/powerpoint/2010/main" val="20384394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131</a:t>
            </a:fld>
            <a:endParaRPr lang="en-US"/>
          </a:p>
        </p:txBody>
      </p:sp>
    </p:spTree>
    <p:extLst>
      <p:ext uri="{BB962C8B-B14F-4D97-AF65-F5344CB8AC3E}">
        <p14:creationId xmlns:p14="http://schemas.microsoft.com/office/powerpoint/2010/main" val="40491798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132</a:t>
            </a:fld>
            <a:endParaRPr lang="en-US"/>
          </a:p>
        </p:txBody>
      </p:sp>
    </p:spTree>
    <p:extLst>
      <p:ext uri="{BB962C8B-B14F-4D97-AF65-F5344CB8AC3E}">
        <p14:creationId xmlns:p14="http://schemas.microsoft.com/office/powerpoint/2010/main" val="13803198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133</a:t>
            </a:fld>
            <a:endParaRPr lang="en-US"/>
          </a:p>
        </p:txBody>
      </p:sp>
    </p:spTree>
    <p:extLst>
      <p:ext uri="{BB962C8B-B14F-4D97-AF65-F5344CB8AC3E}">
        <p14:creationId xmlns:p14="http://schemas.microsoft.com/office/powerpoint/2010/main" val="13825683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134</a:t>
            </a:fld>
            <a:endParaRPr lang="en-US"/>
          </a:p>
        </p:txBody>
      </p:sp>
    </p:spTree>
    <p:extLst>
      <p:ext uri="{BB962C8B-B14F-4D97-AF65-F5344CB8AC3E}">
        <p14:creationId xmlns:p14="http://schemas.microsoft.com/office/powerpoint/2010/main" val="20811237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135</a:t>
            </a:fld>
            <a:endParaRPr lang="en-US"/>
          </a:p>
        </p:txBody>
      </p:sp>
    </p:spTree>
    <p:extLst>
      <p:ext uri="{BB962C8B-B14F-4D97-AF65-F5344CB8AC3E}">
        <p14:creationId xmlns:p14="http://schemas.microsoft.com/office/powerpoint/2010/main" val="6459598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136</a:t>
            </a:fld>
            <a:endParaRPr lang="en-US"/>
          </a:p>
        </p:txBody>
      </p:sp>
    </p:spTree>
    <p:extLst>
      <p:ext uri="{BB962C8B-B14F-4D97-AF65-F5344CB8AC3E}">
        <p14:creationId xmlns:p14="http://schemas.microsoft.com/office/powerpoint/2010/main" val="15567320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163</a:t>
            </a:fld>
            <a:endParaRPr lang="en-US"/>
          </a:p>
        </p:txBody>
      </p:sp>
    </p:spTree>
    <p:extLst>
      <p:ext uri="{BB962C8B-B14F-4D97-AF65-F5344CB8AC3E}">
        <p14:creationId xmlns:p14="http://schemas.microsoft.com/office/powerpoint/2010/main" val="228645210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164</a:t>
            </a:fld>
            <a:endParaRPr lang="en-US"/>
          </a:p>
        </p:txBody>
      </p:sp>
    </p:spTree>
    <p:extLst>
      <p:ext uri="{BB962C8B-B14F-4D97-AF65-F5344CB8AC3E}">
        <p14:creationId xmlns:p14="http://schemas.microsoft.com/office/powerpoint/2010/main" val="11730559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165</a:t>
            </a:fld>
            <a:endParaRPr lang="en-US"/>
          </a:p>
        </p:txBody>
      </p:sp>
    </p:spTree>
    <p:extLst>
      <p:ext uri="{BB962C8B-B14F-4D97-AF65-F5344CB8AC3E}">
        <p14:creationId xmlns:p14="http://schemas.microsoft.com/office/powerpoint/2010/main" val="41100929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166</a:t>
            </a:fld>
            <a:endParaRPr lang="en-US"/>
          </a:p>
        </p:txBody>
      </p:sp>
    </p:spTree>
    <p:extLst>
      <p:ext uri="{BB962C8B-B14F-4D97-AF65-F5344CB8AC3E}">
        <p14:creationId xmlns:p14="http://schemas.microsoft.com/office/powerpoint/2010/main" val="77879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4CAD30-323D-4C87-A007-9651103C3B10}" type="slidenum">
              <a:rPr lang="en-US" smtClean="0"/>
              <a:t>21</a:t>
            </a:fld>
            <a:endParaRPr lang="en-US"/>
          </a:p>
        </p:txBody>
      </p:sp>
    </p:spTree>
    <p:extLst>
      <p:ext uri="{BB962C8B-B14F-4D97-AF65-F5344CB8AC3E}">
        <p14:creationId xmlns:p14="http://schemas.microsoft.com/office/powerpoint/2010/main" val="14541590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167</a:t>
            </a:fld>
            <a:endParaRPr lang="en-US"/>
          </a:p>
        </p:txBody>
      </p:sp>
    </p:spTree>
    <p:extLst>
      <p:ext uri="{BB962C8B-B14F-4D97-AF65-F5344CB8AC3E}">
        <p14:creationId xmlns:p14="http://schemas.microsoft.com/office/powerpoint/2010/main" val="163238545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168</a:t>
            </a:fld>
            <a:endParaRPr lang="en-US"/>
          </a:p>
        </p:txBody>
      </p:sp>
    </p:spTree>
    <p:extLst>
      <p:ext uri="{BB962C8B-B14F-4D97-AF65-F5344CB8AC3E}">
        <p14:creationId xmlns:p14="http://schemas.microsoft.com/office/powerpoint/2010/main" val="203316777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169</a:t>
            </a:fld>
            <a:endParaRPr lang="en-US"/>
          </a:p>
        </p:txBody>
      </p:sp>
    </p:spTree>
    <p:extLst>
      <p:ext uri="{BB962C8B-B14F-4D97-AF65-F5344CB8AC3E}">
        <p14:creationId xmlns:p14="http://schemas.microsoft.com/office/powerpoint/2010/main" val="203316777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171</a:t>
            </a:fld>
            <a:endParaRPr lang="en-US"/>
          </a:p>
        </p:txBody>
      </p:sp>
    </p:spTree>
    <p:extLst>
      <p:ext uri="{BB962C8B-B14F-4D97-AF65-F5344CB8AC3E}">
        <p14:creationId xmlns:p14="http://schemas.microsoft.com/office/powerpoint/2010/main" val="313001105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188</a:t>
            </a:fld>
            <a:endParaRPr lang="en-US"/>
          </a:p>
        </p:txBody>
      </p:sp>
    </p:spTree>
    <p:extLst>
      <p:ext uri="{BB962C8B-B14F-4D97-AF65-F5344CB8AC3E}">
        <p14:creationId xmlns:p14="http://schemas.microsoft.com/office/powerpoint/2010/main" val="406075794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189</a:t>
            </a:fld>
            <a:endParaRPr lang="en-US"/>
          </a:p>
        </p:txBody>
      </p:sp>
    </p:spTree>
    <p:extLst>
      <p:ext uri="{BB962C8B-B14F-4D97-AF65-F5344CB8AC3E}">
        <p14:creationId xmlns:p14="http://schemas.microsoft.com/office/powerpoint/2010/main" val="286682044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190</a:t>
            </a:fld>
            <a:endParaRPr lang="en-US"/>
          </a:p>
        </p:txBody>
      </p:sp>
    </p:spTree>
    <p:extLst>
      <p:ext uri="{BB962C8B-B14F-4D97-AF65-F5344CB8AC3E}">
        <p14:creationId xmlns:p14="http://schemas.microsoft.com/office/powerpoint/2010/main" val="17143351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191</a:t>
            </a:fld>
            <a:endParaRPr lang="en-US"/>
          </a:p>
        </p:txBody>
      </p:sp>
    </p:spTree>
    <p:extLst>
      <p:ext uri="{BB962C8B-B14F-4D97-AF65-F5344CB8AC3E}">
        <p14:creationId xmlns:p14="http://schemas.microsoft.com/office/powerpoint/2010/main" val="31223095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192</a:t>
            </a:fld>
            <a:endParaRPr lang="en-US"/>
          </a:p>
        </p:txBody>
      </p:sp>
    </p:spTree>
    <p:extLst>
      <p:ext uri="{BB962C8B-B14F-4D97-AF65-F5344CB8AC3E}">
        <p14:creationId xmlns:p14="http://schemas.microsoft.com/office/powerpoint/2010/main" val="3401653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84CAD30-323D-4C87-A007-9651103C3B10}" type="slidenum">
              <a:rPr lang="en-US" smtClean="0"/>
              <a:t>193</a:t>
            </a:fld>
            <a:endParaRPr lang="en-US"/>
          </a:p>
        </p:txBody>
      </p:sp>
    </p:spTree>
    <p:extLst>
      <p:ext uri="{BB962C8B-B14F-4D97-AF65-F5344CB8AC3E}">
        <p14:creationId xmlns:p14="http://schemas.microsoft.com/office/powerpoint/2010/main" val="2808936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a:t>Click to edit Master title style</a:t>
            </a:r>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4" name="Slide Number Placeholder 5"/>
          <p:cNvSpPr>
            <a:spLocks noGrp="1"/>
          </p:cNvSpPr>
          <p:nvPr>
            <p:ph type="sldNum" sz="quarter" idx="12"/>
          </p:nvPr>
        </p:nvSpPr>
        <p:spPr>
          <a:xfrm>
            <a:off x="152400" y="6248400"/>
            <a:ext cx="685800" cy="476250"/>
          </a:xfrm>
          <a:prstGeom prst="rect">
            <a:avLst/>
          </a:prstGeom>
        </p:spPr>
        <p:txBody>
          <a:bodyPr/>
          <a:lstStyle/>
          <a:p>
            <a:fld id="{9FEB04EC-DC7D-4817-B255-D52B1FF7934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p>
            <a:endParaRPr lang="en-US"/>
          </a:p>
        </p:txBody>
      </p:sp>
      <p:sp>
        <p:nvSpPr>
          <p:cNvPr id="7"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p>
            <a:endParaRPr lang="en-US"/>
          </a:p>
        </p:txBody>
      </p:sp>
      <p:sp>
        <p:nvSpPr>
          <p:cNvPr id="7"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3581400" y="6305550"/>
            <a:ext cx="2133600" cy="476250"/>
          </a:xfrm>
          <a:prstGeom prst="rect">
            <a:avLst/>
          </a:prstGeom>
        </p:spPr>
        <p:txBody>
          <a:bodyPr/>
          <a:lstStyle/>
          <a:p>
            <a:endParaRPr lang="en-US"/>
          </a:p>
        </p:txBody>
      </p:sp>
      <p:sp>
        <p:nvSpPr>
          <p:cNvPr id="5" name="Footer Placeholder 4"/>
          <p:cNvSpPr>
            <a:spLocks noGrp="1"/>
          </p:cNvSpPr>
          <p:nvPr>
            <p:ph type="ftr" sz="quarter" idx="11"/>
          </p:nvPr>
        </p:nvSpPr>
        <p:spPr>
          <a:xfrm>
            <a:off x="5715000" y="6305550"/>
            <a:ext cx="2895600" cy="476250"/>
          </a:xfrm>
          <a:prstGeom prst="rect">
            <a:avLst/>
          </a:prstGeom>
        </p:spPr>
        <p:txBody>
          <a:bodyPr/>
          <a:lstStyle/>
          <a:p>
            <a:endParaRPr lang="en-US"/>
          </a:p>
        </p:txBody>
      </p:sp>
      <p:sp>
        <p:nvSpPr>
          <p:cNvPr id="6" name="Slide Number Placeholder 5"/>
          <p:cNvSpPr>
            <a:spLocks noGrp="1"/>
          </p:cNvSpPr>
          <p:nvPr>
            <p:ph type="sldNum" sz="quarter" idx="12"/>
          </p:nvPr>
        </p:nvSpPr>
        <p:spPr>
          <a:xfrm>
            <a:off x="152400" y="6305550"/>
            <a:ext cx="685800" cy="476250"/>
          </a:xfrm>
          <a:prstGeom prst="rect">
            <a:avLst/>
          </a:prstGeom>
        </p:spPr>
        <p:txBody>
          <a:bodyPr/>
          <a:lstStyle/>
          <a:p>
            <a:fld id="{9FEB04EC-DC7D-4817-B255-D52B1FF7934C}"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5074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a:t>Click to edit Master title style</a:t>
            </a:r>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Slide Number Placeholder 5"/>
          <p:cNvSpPr>
            <a:spLocks noGrp="1"/>
          </p:cNvSpPr>
          <p:nvPr>
            <p:ph type="sldNum" sz="quarter" idx="12"/>
          </p:nvPr>
        </p:nvSpPr>
        <p:spPr>
          <a:xfrm>
            <a:off x="152400" y="6305550"/>
            <a:ext cx="685800" cy="476250"/>
          </a:xfrm>
          <a:prstGeom prst="rect">
            <a:avLst/>
          </a:prstGeom>
        </p:spPr>
        <p:txBody>
          <a:bodyPr/>
          <a:lstStyle/>
          <a:p>
            <a:fld id="{9FEB04EC-DC7D-4817-B255-D52B1FF7934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p>
            <a:r>
              <a:rPr kumimoji="0" lang="en-US"/>
              <a:t>Click to edit Master title style</a:t>
            </a:r>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p>
            <a:endParaRPr lang="en-US"/>
          </a:p>
        </p:txBody>
      </p:sp>
      <p:sp>
        <p:nvSpPr>
          <p:cNvPr id="8"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a:t>Click to edit Master title style</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3581400" y="6305550"/>
            <a:ext cx="2133600" cy="476250"/>
          </a:xfrm>
          <a:prstGeom prst="rect">
            <a:avLst/>
          </a:prstGeom>
        </p:spPr>
        <p:txBody>
          <a:bodyPr/>
          <a:lstStyle/>
          <a:p>
            <a:endParaRPr lang="en-US"/>
          </a:p>
        </p:txBody>
      </p:sp>
      <p:sp>
        <p:nvSpPr>
          <p:cNvPr id="8" name="Footer Placeholder 7"/>
          <p:cNvSpPr>
            <a:spLocks noGrp="1"/>
          </p:cNvSpPr>
          <p:nvPr>
            <p:ph type="ftr" sz="quarter" idx="11"/>
          </p:nvPr>
        </p:nvSpPr>
        <p:spPr>
          <a:xfrm>
            <a:off x="5715000" y="6305550"/>
            <a:ext cx="2895600" cy="476250"/>
          </a:xfrm>
          <a:prstGeom prst="rect">
            <a:avLst/>
          </a:prstGeom>
        </p:spPr>
        <p:txBody>
          <a:bodyPr/>
          <a:lstStyle/>
          <a:p>
            <a:endParaRPr lang="en-US"/>
          </a:p>
        </p:txBody>
      </p:sp>
      <p:sp>
        <p:nvSpPr>
          <p:cNvPr id="10"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kumimoji="0" lang="en-US"/>
              <a:t>Click to edit Master title style</a:t>
            </a:r>
          </a:p>
        </p:txBody>
      </p:sp>
      <p:sp>
        <p:nvSpPr>
          <p:cNvPr id="3" name="Date Placeholder 2"/>
          <p:cNvSpPr>
            <a:spLocks noGrp="1"/>
          </p:cNvSpPr>
          <p:nvPr>
            <p:ph type="dt" sz="half" idx="10"/>
          </p:nvPr>
        </p:nvSpPr>
        <p:spPr>
          <a:xfrm>
            <a:off x="3581400" y="6305550"/>
            <a:ext cx="2133600" cy="476250"/>
          </a:xfrm>
          <a:prstGeom prst="rect">
            <a:avLst/>
          </a:prstGeom>
        </p:spPr>
        <p:txBody>
          <a:bodyPr/>
          <a:lstStyle/>
          <a:p>
            <a:endParaRPr lang="en-US"/>
          </a:p>
        </p:txBody>
      </p:sp>
      <p:sp>
        <p:nvSpPr>
          <p:cNvPr id="4" name="Footer Placeholder 3"/>
          <p:cNvSpPr>
            <a:spLocks noGrp="1"/>
          </p:cNvSpPr>
          <p:nvPr>
            <p:ph type="ftr" sz="quarter" idx="11"/>
          </p:nvPr>
        </p:nvSpPr>
        <p:spPr>
          <a:xfrm>
            <a:off x="5715000" y="6305550"/>
            <a:ext cx="2895600" cy="476250"/>
          </a:xfrm>
          <a:prstGeom prst="rect">
            <a:avLst/>
          </a:prstGeom>
        </p:spPr>
        <p:txBody>
          <a:bodyPr/>
          <a:lstStyle/>
          <a:p>
            <a:endParaRPr lang="en-US"/>
          </a:p>
        </p:txBody>
      </p:sp>
      <p:sp>
        <p:nvSpPr>
          <p:cNvPr id="6"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a:xfrm>
            <a:off x="3581400" y="6305550"/>
            <a:ext cx="2133600" cy="476250"/>
          </a:xfrm>
          <a:prstGeom prst="rect">
            <a:avLst/>
          </a:prstGeom>
        </p:spPr>
        <p:txBody>
          <a:bodyPr/>
          <a:lstStyle/>
          <a:p>
            <a:endParaRPr lang="en-US"/>
          </a:p>
        </p:txBody>
      </p:sp>
      <p:sp>
        <p:nvSpPr>
          <p:cNvPr id="3" name="Footer Placeholder 2"/>
          <p:cNvSpPr>
            <a:spLocks noGrp="1"/>
          </p:cNvSpPr>
          <p:nvPr>
            <p:ph type="ftr" sz="quarter" idx="11"/>
          </p:nvPr>
        </p:nvSpPr>
        <p:spPr>
          <a:xfrm>
            <a:off x="5715000" y="6305550"/>
            <a:ext cx="2895600" cy="476250"/>
          </a:xfrm>
          <a:prstGeom prst="rect">
            <a:avLst/>
          </a:prstGeom>
        </p:spPr>
        <p:txBody>
          <a:bodyPr/>
          <a:lstStyle/>
          <a:p>
            <a:endParaRPr lang="en-US"/>
          </a:p>
        </p:txBody>
      </p:sp>
      <p:sp>
        <p:nvSpPr>
          <p:cNvPr id="4" name="Slide Number Placeholder 3"/>
          <p:cNvSpPr>
            <a:spLocks noGrp="1"/>
          </p:cNvSpPr>
          <p:nvPr>
            <p:ph type="sldNum" sz="quarter" idx="12"/>
          </p:nvPr>
        </p:nvSpPr>
        <p:spPr>
          <a:xfrm>
            <a:off x="8613648" y="6305550"/>
            <a:ext cx="457200" cy="476250"/>
          </a:xfrm>
          <a:prstGeom prst="rect">
            <a:avLst/>
          </a:prstGeom>
        </p:spPr>
        <p:txBody>
          <a:bodyPr/>
          <a:lstStyle/>
          <a:p>
            <a:fld id="{9FEB04EC-DC7D-4817-B255-D52B1FF7934C}" type="slidenum">
              <a:rPr lang="en-US" smtClean="0"/>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216778"/>
            <a:ext cx="3810000" cy="1162050"/>
          </a:xfrm>
          <a:ln>
            <a:noFill/>
          </a:ln>
        </p:spPr>
        <p:txBody>
          <a:bodyPr anchor="b"/>
          <a:lstStyle>
            <a:lvl1pPr algn="l">
              <a:lnSpc>
                <a:spcPts val="2000"/>
              </a:lnSpc>
              <a:buNone/>
              <a:defRPr sz="2200" b="1" cap="all" baseline="0"/>
            </a:lvl1pPr>
            <a:extLst/>
          </a:lstStyle>
          <a:p>
            <a:r>
              <a:rPr kumimoji="0" lang="en-US"/>
              <a:t>Click to edit Master title style</a:t>
            </a:r>
          </a:p>
        </p:txBody>
      </p:sp>
      <p:sp>
        <p:nvSpPr>
          <p:cNvPr id="3" name="Text Placeholder 2"/>
          <p:cNvSpPr>
            <a:spLocks noGrp="1"/>
          </p:cNvSpPr>
          <p:nvPr>
            <p:ph type="body" idx="2"/>
          </p:nvPr>
        </p:nvSpPr>
        <p:spPr>
          <a:xfrm>
            <a:off x="11430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906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3581400" y="6305550"/>
            <a:ext cx="2133600" cy="476250"/>
          </a:xfrm>
          <a:prstGeom prst="rect">
            <a:avLst/>
          </a:prstGeom>
        </p:spPr>
        <p:txBody>
          <a:bodyPr/>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p>
            <a:endParaRPr lang="en-US"/>
          </a:p>
        </p:txBody>
      </p:sp>
      <p:sp>
        <p:nvSpPr>
          <p:cNvPr id="8" name="Slide Number Placeholder 5"/>
          <p:cNvSpPr txBox="1">
            <a:spLocks/>
          </p:cNvSpPr>
          <p:nvPr userDrawn="1"/>
        </p:nvSpPr>
        <p:spPr>
          <a:xfrm>
            <a:off x="152400" y="6305550"/>
            <a:ext cx="685800"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FEB04EC-DC7D-4817-B255-D52B1FF793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a:t>Click to edit Master title style</a:t>
            </a:r>
          </a:p>
        </p:txBody>
      </p:sp>
      <p:sp>
        <p:nvSpPr>
          <p:cNvPr id="5" name="Date Placeholder 4"/>
          <p:cNvSpPr>
            <a:spLocks noGrp="1"/>
          </p:cNvSpPr>
          <p:nvPr>
            <p:ph type="dt" sz="half" idx="10"/>
          </p:nvPr>
        </p:nvSpPr>
        <p:spPr>
          <a:xfrm>
            <a:off x="3581400" y="6305550"/>
            <a:ext cx="2133600" cy="476250"/>
          </a:xfrm>
          <a:prstGeom prst="rect">
            <a:avLst/>
          </a:prstGeom>
        </p:spPr>
        <p:txBody>
          <a:bodyPr/>
          <a:lstStyle/>
          <a:p>
            <a:endParaRPr lang="en-US"/>
          </a:p>
        </p:txBody>
      </p:sp>
      <p:sp>
        <p:nvSpPr>
          <p:cNvPr id="6" name="Footer Placeholder 5"/>
          <p:cNvSpPr>
            <a:spLocks noGrp="1"/>
          </p:cNvSpPr>
          <p:nvPr>
            <p:ph type="ftr" sz="quarter" idx="11"/>
          </p:nvPr>
        </p:nvSpPr>
        <p:spPr>
          <a:xfrm>
            <a:off x="5715000" y="6305550"/>
            <a:ext cx="2895600" cy="476250"/>
          </a:xfrm>
          <a:prstGeom prst="rect">
            <a:avLst/>
          </a:prstGeom>
        </p:spPr>
        <p:txBody>
          <a:bodyPr/>
          <a:lstStyle/>
          <a:p>
            <a:endParaRPr lang="en-US"/>
          </a:p>
        </p:txBody>
      </p:sp>
      <p:sp>
        <p:nvSpPr>
          <p:cNvPr id="7" name="Slide Number Placeholder 6"/>
          <p:cNvSpPr>
            <a:spLocks noGrp="1"/>
          </p:cNvSpPr>
          <p:nvPr>
            <p:ph type="sldNum" sz="quarter" idx="12"/>
          </p:nvPr>
        </p:nvSpPr>
        <p:spPr>
          <a:xfrm>
            <a:off x="8613648" y="6305550"/>
            <a:ext cx="457200" cy="476250"/>
          </a:xfrm>
          <a:prstGeom prst="rect">
            <a:avLst/>
          </a:prstGeom>
        </p:spPr>
        <p:txBody>
          <a:bodyPr/>
          <a:lstStyle/>
          <a:p>
            <a:fld id="{9FEB04EC-DC7D-4817-B255-D52B1FF7934C}" type="slidenum">
              <a:rPr lang="en-US" smtClean="0"/>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0748A"/>
        </a:solidFill>
        <a:effectLst/>
      </p:bgPr>
    </p:bg>
    <p:spTree>
      <p:nvGrpSpPr>
        <p:cNvPr id="1" name=""/>
        <p:cNvGrpSpPr/>
        <p:nvPr/>
      </p:nvGrpSpPr>
      <p:grpSpPr>
        <a:xfrm>
          <a:off x="0" y="0"/>
          <a:ext cx="0" cy="0"/>
          <a:chOff x="0" y="0"/>
          <a:chExt cx="0" cy="0"/>
        </a:xfrm>
      </p:grpSpPr>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kumimoji="0" lang="en-US" dirty="0"/>
              <a:t>Click to edit Master title style</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300" kern="1200" baseline="0">
          <a:solidFill>
            <a:srgbClr val="8C1843"/>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hyperlink" Target="http://youtu.be/Azb0So8M50Q"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youtu.be/9_ItEhCrLoQ" TargetMode="Externa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hyperlink" Target="http://www.gaininggroundvirginia.org/video/gaining-ground-successful-no-till-farmers-tell-their-stories/"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hyperlink" Target="http://youtu.be/OcpXeSRGdXA"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http://youtu.be/Rpl09XP_f-w" TargetMode="External"/><Relationship Id="rId2" Type="http://schemas.openxmlformats.org/officeDocument/2006/relationships/hyperlink" Target="http://youtu.be/GTUVRieYoZ8"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15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hyperlink" Target="http://youtu.be/xgy9ArBpNiI" TargetMode="External"/><Relationship Id="rId2" Type="http://schemas.openxmlformats.org/officeDocument/2006/relationships/hyperlink" Target="http://youtu.be/GTUVRieYoZ8" TargetMode="Externa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hyperlink" Target="http://youtu.be/CzrKJo01-kE" TargetMode="External"/><Relationship Id="rId2" Type="http://schemas.openxmlformats.org/officeDocument/2006/relationships/hyperlink" Target="http://youtu.be/nWXCLVCJWTU" TargetMode="Externa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hyperlink" Target="http://youtu.be/2JZJB4zM3Y4" TargetMode="External"/><Relationship Id="rId2" Type="http://schemas.openxmlformats.org/officeDocument/2006/relationships/hyperlink" Target="http://youtu.be/MvScUApslps" TargetMode="Externa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hyperlink" Target="http://www.gaininggroundvirginia.org/video/gaining-ground-successful-graziers-tell-their-stories/" TargetMode="External"/><Relationship Id="rId2" Type="http://schemas.openxmlformats.org/officeDocument/2006/relationships/hyperlink" Target="http://youtu.be/Qjd0NQ6Hc88" TargetMode="Externa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hyperlink" Target="http://youtu.be/jpMr1-STc38" TargetMode="External"/><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hyperlink" Target="http://www.gaininggroundvirginia.org/video/gaining-ground-successful-no-till-farmers-tell-their-stori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8" Type="http://schemas.openxmlformats.org/officeDocument/2006/relationships/hyperlink" Target="http://youtu.be/4sNIxSgLpq4" TargetMode="External"/><Relationship Id="rId3" Type="http://schemas.openxmlformats.org/officeDocument/2006/relationships/hyperlink" Target="http://youtu.be/Rpl09XP_f-w" TargetMode="External"/><Relationship Id="rId7" Type="http://schemas.openxmlformats.org/officeDocument/2006/relationships/hyperlink" Target="http://youtu.be/81Wxz36SnMc" TargetMode="External"/><Relationship Id="rId2" Type="http://schemas.openxmlformats.org/officeDocument/2006/relationships/notesSlide" Target="../notesSlides/notesSlide96.xml"/><Relationship Id="rId1" Type="http://schemas.openxmlformats.org/officeDocument/2006/relationships/slideLayout" Target="../slideLayouts/slideLayout4.xml"/><Relationship Id="rId6" Type="http://schemas.openxmlformats.org/officeDocument/2006/relationships/hyperlink" Target="http://youtu.be/2JZJB4zM3Y4" TargetMode="External"/><Relationship Id="rId5" Type="http://schemas.openxmlformats.org/officeDocument/2006/relationships/hyperlink" Target="http://youtu.be/VHMCJSxQAgo" TargetMode="External"/><Relationship Id="rId4" Type="http://schemas.openxmlformats.org/officeDocument/2006/relationships/hyperlink" Target="http://youtu.be/9_ItEhCrLoQ" TargetMode="Externa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youtu.be/IHOF6NfLm7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youtu.be/nWXCLVCJWTU"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youtu.be/CzrKJo01-k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youtu.be/sdEU6Y_ur1k" TargetMode="External"/><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s://youtu.be/boeSdALXz38"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image" Target="../media/image56.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92.xml.rels><?xml version="1.0" encoding="UTF-8" standalone="yes"?>
<Relationships xmlns="http://schemas.openxmlformats.org/package/2006/relationships"><Relationship Id="rId3" Type="http://schemas.openxmlformats.org/officeDocument/2006/relationships/hyperlink" Target="http://youtu.be/VHMCJSxQAgo" TargetMode="External"/><Relationship Id="rId2" Type="http://schemas.openxmlformats.org/officeDocument/2006/relationships/hyperlink" Target="http://youtu.be/Azb0So8M50Q"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gaininggroundvirginia.org/video/gaining-ground-successful-no-till-farmers-tell-their-stories/"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28800" y="2590800"/>
            <a:ext cx="6400800" cy="2286000"/>
          </a:xfrm>
        </p:spPr>
        <p:txBody>
          <a:bodyPr/>
          <a:lstStyle/>
          <a:p>
            <a:r>
              <a:rPr lang="en-US" dirty="0"/>
              <a:t>Healthy Farms from the Soil Up</a:t>
            </a:r>
          </a:p>
        </p:txBody>
      </p:sp>
      <p:sp>
        <p:nvSpPr>
          <p:cNvPr id="7" name="Text Placeholder 6"/>
          <p:cNvSpPr>
            <a:spLocks noGrp="1"/>
          </p:cNvSpPr>
          <p:nvPr>
            <p:ph type="body" idx="1"/>
          </p:nvPr>
        </p:nvSpPr>
        <p:spPr>
          <a:xfrm>
            <a:off x="1862099" y="1061491"/>
            <a:ext cx="6400800" cy="1509712"/>
          </a:xfrm>
        </p:spPr>
        <p:txBody>
          <a:bodyPr/>
          <a:lstStyle/>
          <a:p>
            <a:r>
              <a:rPr lang="en-US" dirty="0"/>
              <a:t>A Soil Health Curriculum</a:t>
            </a:r>
          </a:p>
        </p:txBody>
      </p:sp>
      <p:sp>
        <p:nvSpPr>
          <p:cNvPr id="2" name="TextBox 1"/>
          <p:cNvSpPr txBox="1"/>
          <p:nvPr/>
        </p:nvSpPr>
        <p:spPr>
          <a:xfrm>
            <a:off x="152400" y="6248400"/>
            <a:ext cx="457200" cy="381000"/>
          </a:xfrm>
          <a:prstGeom prst="rect">
            <a:avLst/>
          </a:prstGeom>
          <a:noFill/>
        </p:spPr>
        <p:txBody>
          <a:bodyPr wrap="square" rtlCol="0">
            <a:spAutoFit/>
          </a:bodyPr>
          <a:lstStyle/>
          <a:p>
            <a:fld id="{F4D56389-4A04-4C3D-B102-5287C358B741}" type="slidenum">
              <a:rPr lang="en-US" smtClean="0">
                <a:solidFill>
                  <a:schemeClr val="bg1"/>
                </a:solidFill>
              </a:rPr>
              <a:t>1</a:t>
            </a:fld>
            <a:endParaRPr lang="en-US" dirty="0">
              <a:solidFill>
                <a:schemeClr val="bg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73" y="5638800"/>
            <a:ext cx="790252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809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Erosion and Civilization </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417320"/>
            <a:ext cx="2743200" cy="4108862"/>
          </a:xfrm>
          <a:prstGeom prst="rect">
            <a:avLst/>
          </a:prstGeom>
        </p:spPr>
      </p:pic>
      <p:sp>
        <p:nvSpPr>
          <p:cNvPr id="5" name="Slide Number Placeholder 4"/>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10</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5536" y="1417320"/>
            <a:ext cx="2714064" cy="4067021"/>
          </a:xfrm>
          <a:prstGeom prst="rect">
            <a:avLst/>
          </a:prstGeom>
        </p:spPr>
      </p:pic>
    </p:spTree>
    <p:extLst>
      <p:ext uri="{BB962C8B-B14F-4D97-AF65-F5344CB8AC3E}">
        <p14:creationId xmlns:p14="http://schemas.microsoft.com/office/powerpoint/2010/main" val="27548542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To Till or Not to Till?</a:t>
            </a:r>
          </a:p>
        </p:txBody>
      </p:sp>
      <p:sp>
        <p:nvSpPr>
          <p:cNvPr id="3" name="Content Placeholder 2"/>
          <p:cNvSpPr>
            <a:spLocks noGrp="1"/>
          </p:cNvSpPr>
          <p:nvPr>
            <p:ph idx="1"/>
          </p:nvPr>
        </p:nvSpPr>
        <p:spPr/>
        <p:txBody>
          <a:bodyPr/>
          <a:lstStyle/>
          <a:p>
            <a:r>
              <a:rPr lang="en-US" dirty="0"/>
              <a:t>Are you doing more bad than good?</a:t>
            </a:r>
          </a:p>
        </p:txBody>
      </p:sp>
      <p:sp>
        <p:nvSpPr>
          <p:cNvPr id="4" name="Slide Number Placeholder 3"/>
          <p:cNvSpPr>
            <a:spLocks noGrp="1"/>
          </p:cNvSpPr>
          <p:nvPr>
            <p:ph type="sldNum" sz="quarter" idx="12"/>
          </p:nvPr>
        </p:nvSpPr>
        <p:spPr/>
        <p:txBody>
          <a:bodyPr/>
          <a:lstStyle/>
          <a:p>
            <a:fld id="{9FEB04EC-DC7D-4817-B255-D52B1FF7934C}" type="slidenum">
              <a:rPr lang="en-US" smtClean="0"/>
              <a:t>100</a:t>
            </a:fld>
            <a:endParaRPr lang="en-US"/>
          </a:p>
        </p:txBody>
      </p:sp>
    </p:spTree>
    <p:extLst>
      <p:ext uri="{BB962C8B-B14F-4D97-AF65-F5344CB8AC3E}">
        <p14:creationId xmlns:p14="http://schemas.microsoft.com/office/powerpoint/2010/main" val="28924277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Types of Disturbance</a:t>
            </a:r>
          </a:p>
        </p:txBody>
      </p:sp>
      <p:sp>
        <p:nvSpPr>
          <p:cNvPr id="3" name="Content Placeholder 2"/>
          <p:cNvSpPr>
            <a:spLocks noGrp="1"/>
          </p:cNvSpPr>
          <p:nvPr>
            <p:ph idx="1"/>
          </p:nvPr>
        </p:nvSpPr>
        <p:spPr/>
        <p:txBody>
          <a:bodyPr/>
          <a:lstStyle/>
          <a:p>
            <a:r>
              <a:rPr lang="en-US"/>
              <a:t>Physical</a:t>
            </a:r>
          </a:p>
          <a:p>
            <a:r>
              <a:rPr lang="en-US"/>
              <a:t>Chemical</a:t>
            </a:r>
          </a:p>
          <a:p>
            <a:r>
              <a:rPr lang="en-US"/>
              <a:t>Biological</a:t>
            </a:r>
          </a:p>
          <a:p>
            <a:endParaRPr lang="en-US"/>
          </a:p>
        </p:txBody>
      </p:sp>
      <p:sp>
        <p:nvSpPr>
          <p:cNvPr id="4" name="Slide Number Placeholder 3"/>
          <p:cNvSpPr>
            <a:spLocks noGrp="1"/>
          </p:cNvSpPr>
          <p:nvPr>
            <p:ph type="sldNum" sz="quarter" idx="12"/>
          </p:nvPr>
        </p:nvSpPr>
        <p:spPr/>
        <p:txBody>
          <a:bodyPr/>
          <a:lstStyle/>
          <a:p>
            <a:fld id="{9FEB04EC-DC7D-4817-B255-D52B1FF7934C}" type="slidenum">
              <a:rPr lang="en-US" smtClean="0"/>
              <a:t>101</a:t>
            </a:fld>
            <a:endParaRPr lang="en-US"/>
          </a:p>
        </p:txBody>
      </p:sp>
    </p:spTree>
    <p:extLst>
      <p:ext uri="{BB962C8B-B14F-4D97-AF65-F5344CB8AC3E}">
        <p14:creationId xmlns:p14="http://schemas.microsoft.com/office/powerpoint/2010/main" val="18581305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Major Disturbances</a:t>
            </a:r>
          </a:p>
        </p:txBody>
      </p:sp>
      <p:sp>
        <p:nvSpPr>
          <p:cNvPr id="3" name="Content Placeholder 2"/>
          <p:cNvSpPr>
            <a:spLocks noGrp="1"/>
          </p:cNvSpPr>
          <p:nvPr>
            <p:ph idx="1"/>
          </p:nvPr>
        </p:nvSpPr>
        <p:spPr/>
        <p:txBody>
          <a:bodyPr/>
          <a:lstStyle/>
          <a:p>
            <a:r>
              <a:rPr lang="en-US"/>
              <a:t>Tillage</a:t>
            </a:r>
          </a:p>
          <a:p>
            <a:r>
              <a:rPr lang="en-US"/>
              <a:t>Inorganic salt fertilizers</a:t>
            </a:r>
          </a:p>
          <a:p>
            <a:r>
              <a:rPr lang="en-US"/>
              <a:t>Pesticide/herbicide</a:t>
            </a:r>
          </a:p>
          <a:p>
            <a:r>
              <a:rPr lang="en-US"/>
              <a:t>Livestock</a:t>
            </a:r>
          </a:p>
          <a:p>
            <a:r>
              <a:rPr lang="en-US"/>
              <a:t>Wildlife</a:t>
            </a:r>
          </a:p>
        </p:txBody>
      </p:sp>
      <p:sp>
        <p:nvSpPr>
          <p:cNvPr id="4" name="Slide Number Placeholder 3"/>
          <p:cNvSpPr>
            <a:spLocks noGrp="1"/>
          </p:cNvSpPr>
          <p:nvPr>
            <p:ph type="sldNum" sz="quarter" idx="12"/>
          </p:nvPr>
        </p:nvSpPr>
        <p:spPr/>
        <p:txBody>
          <a:bodyPr/>
          <a:lstStyle/>
          <a:p>
            <a:fld id="{9FEB04EC-DC7D-4817-B255-D52B1FF7934C}" type="slidenum">
              <a:rPr lang="en-US" smtClean="0"/>
              <a:t>102</a:t>
            </a:fld>
            <a:endParaRPr lang="en-US"/>
          </a:p>
        </p:txBody>
      </p:sp>
    </p:spTree>
    <p:extLst>
      <p:ext uri="{BB962C8B-B14F-4D97-AF65-F5344CB8AC3E}">
        <p14:creationId xmlns:p14="http://schemas.microsoft.com/office/powerpoint/2010/main" val="4229669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Compaction</a:t>
            </a:r>
            <a:endParaRPr lang="en-US" dirty="0"/>
          </a:p>
        </p:txBody>
      </p:sp>
      <p:sp>
        <p:nvSpPr>
          <p:cNvPr id="3" name="Content Placeholder 2"/>
          <p:cNvSpPr>
            <a:spLocks noGrp="1"/>
          </p:cNvSpPr>
          <p:nvPr>
            <p:ph idx="1"/>
          </p:nvPr>
        </p:nvSpPr>
        <p:spPr/>
        <p:txBody>
          <a:bodyPr/>
          <a:lstStyle/>
          <a:p>
            <a:r>
              <a:rPr lang="en-US" dirty="0" smtClean="0"/>
              <a:t>Created when soil particles are pressed together so the pore space is reduced between soil particles and the air is pushed out.</a:t>
            </a:r>
          </a:p>
          <a:p>
            <a:r>
              <a:rPr lang="en-US" dirty="0" smtClean="0"/>
              <a:t>Air and water make up about 50% of the total soil volume, while actual soil particles occupy the other 50%.</a:t>
            </a:r>
          </a:p>
          <a:p>
            <a:pPr lvl="3"/>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103</a:t>
            </a:fld>
            <a:endParaRPr lang="en-US"/>
          </a:p>
        </p:txBody>
      </p:sp>
      <p:sp>
        <p:nvSpPr>
          <p:cNvPr id="5" name="TextBox 4"/>
          <p:cNvSpPr txBox="1"/>
          <p:nvPr/>
        </p:nvSpPr>
        <p:spPr>
          <a:xfrm>
            <a:off x="6324600" y="5105400"/>
            <a:ext cx="2362200" cy="369332"/>
          </a:xfrm>
          <a:prstGeom prst="rect">
            <a:avLst/>
          </a:prstGeom>
          <a:noFill/>
        </p:spPr>
        <p:txBody>
          <a:bodyPr wrap="square" rtlCol="0">
            <a:spAutoFit/>
          </a:bodyPr>
          <a:lstStyle/>
          <a:p>
            <a:r>
              <a:rPr lang="en-US" dirty="0" smtClean="0"/>
              <a:t>Thomason et al., 2009.</a:t>
            </a:r>
            <a:endParaRPr lang="en-US" dirty="0"/>
          </a:p>
        </p:txBody>
      </p:sp>
    </p:spTree>
    <p:extLst>
      <p:ext uri="{BB962C8B-B14F-4D97-AF65-F5344CB8AC3E}">
        <p14:creationId xmlns:p14="http://schemas.microsoft.com/office/powerpoint/2010/main" val="38364945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Soil Compaction</a:t>
            </a:r>
            <a:endParaRPr lang="en-US" dirty="0"/>
          </a:p>
        </p:txBody>
      </p:sp>
      <p:sp>
        <p:nvSpPr>
          <p:cNvPr id="3" name="Content Placeholder 2"/>
          <p:cNvSpPr>
            <a:spLocks noGrp="1"/>
          </p:cNvSpPr>
          <p:nvPr>
            <p:ph idx="1"/>
          </p:nvPr>
        </p:nvSpPr>
        <p:spPr/>
        <p:txBody>
          <a:bodyPr/>
          <a:lstStyle/>
          <a:p>
            <a:r>
              <a:rPr lang="en-US" dirty="0" smtClean="0"/>
              <a:t>Loss of soil organic matter</a:t>
            </a:r>
          </a:p>
          <a:p>
            <a:r>
              <a:rPr lang="en-US" dirty="0" smtClean="0"/>
              <a:t>Rainfall</a:t>
            </a:r>
          </a:p>
          <a:p>
            <a:r>
              <a:rPr lang="en-US" dirty="0" smtClean="0"/>
              <a:t>Equipment and animal traffic on wet soils</a:t>
            </a:r>
          </a:p>
          <a:p>
            <a:r>
              <a:rPr lang="en-US" dirty="0" smtClean="0"/>
              <a:t>Repeated tillage to the same depth</a:t>
            </a:r>
            <a:endParaRPr lang="en-US" dirty="0"/>
          </a:p>
        </p:txBody>
      </p:sp>
      <p:sp>
        <p:nvSpPr>
          <p:cNvPr id="4" name="Slide Number Placeholder 3"/>
          <p:cNvSpPr>
            <a:spLocks noGrp="1"/>
          </p:cNvSpPr>
          <p:nvPr>
            <p:ph type="sldNum" sz="quarter" idx="12"/>
          </p:nvPr>
        </p:nvSpPr>
        <p:spPr>
          <a:xfrm>
            <a:off x="228600" y="6305550"/>
            <a:ext cx="609600" cy="476250"/>
          </a:xfrm>
        </p:spPr>
        <p:txBody>
          <a:bodyPr/>
          <a:lstStyle/>
          <a:p>
            <a:fld id="{9FEB04EC-DC7D-4817-B255-D52B1FF7934C}" type="slidenum">
              <a:rPr lang="en-US" smtClean="0"/>
              <a:t>104</a:t>
            </a:fld>
            <a:endParaRPr lang="en-US" dirty="0"/>
          </a:p>
        </p:txBody>
      </p:sp>
    </p:spTree>
    <p:extLst>
      <p:ext uri="{BB962C8B-B14F-4D97-AF65-F5344CB8AC3E}">
        <p14:creationId xmlns:p14="http://schemas.microsoft.com/office/powerpoint/2010/main" val="277934185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smtClean="0"/>
              <a:t>Types of Compaction</a:t>
            </a:r>
            <a:endParaRPr lang="en-US" dirty="0"/>
          </a:p>
        </p:txBody>
      </p:sp>
      <p:sp>
        <p:nvSpPr>
          <p:cNvPr id="3" name="Content Placeholder 2"/>
          <p:cNvSpPr>
            <a:spLocks noGrp="1"/>
          </p:cNvSpPr>
          <p:nvPr>
            <p:ph idx="1"/>
          </p:nvPr>
        </p:nvSpPr>
        <p:spPr>
          <a:xfrm>
            <a:off x="1219200" y="1219200"/>
            <a:ext cx="7848600" cy="4800600"/>
          </a:xfrm>
        </p:spPr>
        <p:txBody>
          <a:bodyPr/>
          <a:lstStyle/>
          <a:p>
            <a:r>
              <a:rPr lang="en-US" dirty="0" smtClean="0"/>
              <a:t>Shallow</a:t>
            </a:r>
          </a:p>
          <a:p>
            <a:pPr lvl="1"/>
            <a:r>
              <a:rPr lang="en-US" dirty="0" smtClean="0"/>
              <a:t>Occurs in the normal tillage zone and is usually temporary</a:t>
            </a:r>
          </a:p>
          <a:p>
            <a:endParaRPr lang="en-US" dirty="0"/>
          </a:p>
          <a:p>
            <a:r>
              <a:rPr lang="en-US" dirty="0" smtClean="0"/>
              <a:t>Deep</a:t>
            </a:r>
          </a:p>
          <a:p>
            <a:pPr lvl="1"/>
            <a:r>
              <a:rPr lang="en-US" dirty="0" smtClean="0"/>
              <a:t>Pressure deeper in the soil caused by the total weight load on the soil</a:t>
            </a:r>
          </a:p>
          <a:p>
            <a:pPr lvl="1"/>
            <a:r>
              <a:rPr lang="en-US" dirty="0" smtClean="0"/>
              <a:t>Maximum axle load rather than applied pressure </a:t>
            </a: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105</a:t>
            </a:fld>
            <a:endParaRPr lang="en-US"/>
          </a:p>
        </p:txBody>
      </p:sp>
    </p:spTree>
    <p:extLst>
      <p:ext uri="{BB962C8B-B14F-4D97-AF65-F5344CB8AC3E}">
        <p14:creationId xmlns:p14="http://schemas.microsoft.com/office/powerpoint/2010/main" val="18163183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normAutofit fontScale="90000"/>
          </a:bodyPr>
          <a:lstStyle/>
          <a:p>
            <a:r>
              <a:rPr lang="en-US" dirty="0" smtClean="0"/>
              <a:t>Tips for Reducing Soil Compaction</a:t>
            </a:r>
            <a:endParaRPr lang="en-US" dirty="0"/>
          </a:p>
        </p:txBody>
      </p:sp>
      <p:sp>
        <p:nvSpPr>
          <p:cNvPr id="3" name="Content Placeholder 2"/>
          <p:cNvSpPr>
            <a:spLocks noGrp="1"/>
          </p:cNvSpPr>
          <p:nvPr>
            <p:ph sz="half" idx="1"/>
          </p:nvPr>
        </p:nvSpPr>
        <p:spPr>
          <a:xfrm>
            <a:off x="1435608" y="1295400"/>
            <a:ext cx="3657600" cy="4663440"/>
          </a:xfrm>
        </p:spPr>
        <p:txBody>
          <a:bodyPr/>
          <a:lstStyle/>
          <a:p>
            <a:r>
              <a:rPr lang="en-US" dirty="0" smtClean="0"/>
              <a:t>Stay off wet soils</a:t>
            </a:r>
          </a:p>
          <a:p>
            <a:r>
              <a:rPr lang="en-US" dirty="0" smtClean="0"/>
              <a:t>Reduce tillage</a:t>
            </a:r>
          </a:p>
          <a:p>
            <a:r>
              <a:rPr lang="en-US" dirty="0" smtClean="0"/>
              <a:t>Amend the soil with organic matter</a:t>
            </a:r>
          </a:p>
          <a:p>
            <a:r>
              <a:rPr lang="en-US" dirty="0" smtClean="0"/>
              <a:t>Rotate crops with different rooting depths and patterns</a:t>
            </a:r>
          </a:p>
          <a:p>
            <a:r>
              <a:rPr lang="en-US" dirty="0" smtClean="0"/>
              <a:t>Control wheel traffic</a:t>
            </a:r>
            <a:endParaRPr lang="en-US" dirty="0"/>
          </a:p>
        </p:txBody>
      </p:sp>
      <p:sp>
        <p:nvSpPr>
          <p:cNvPr id="5" name="Content Placeholder 4"/>
          <p:cNvSpPr>
            <a:spLocks noGrp="1"/>
          </p:cNvSpPr>
          <p:nvPr>
            <p:ph sz="half" idx="2"/>
          </p:nvPr>
        </p:nvSpPr>
        <p:spPr>
          <a:xfrm>
            <a:off x="5093208" y="990600"/>
            <a:ext cx="3840480" cy="4663440"/>
          </a:xfrm>
        </p:spPr>
        <p:txBody>
          <a:bodyPr/>
          <a:lstStyle/>
          <a:p>
            <a:r>
              <a:rPr lang="en-US" dirty="0" smtClean="0"/>
              <a:t>Manage livestock grazing</a:t>
            </a:r>
          </a:p>
          <a:p>
            <a:r>
              <a:rPr lang="en-US" dirty="0" smtClean="0"/>
              <a:t>Plan planting and harvesting strategies</a:t>
            </a:r>
          </a:p>
          <a:p>
            <a:r>
              <a:rPr lang="en-US" dirty="0" smtClean="0"/>
              <a:t>Alter the depth and type of tillage</a:t>
            </a:r>
          </a:p>
          <a:p>
            <a:r>
              <a:rPr lang="en-US" dirty="0" smtClean="0"/>
              <a:t>Use bio-drilling plants when possible</a:t>
            </a:r>
          </a:p>
          <a:p>
            <a:r>
              <a:rPr lang="en-US" dirty="0" smtClean="0"/>
              <a:t>Consider deeper tillage as treatment </a:t>
            </a:r>
            <a:endParaRPr lang="en-US" dirty="0"/>
          </a:p>
        </p:txBody>
      </p:sp>
    </p:spTree>
    <p:extLst>
      <p:ext uri="{BB962C8B-B14F-4D97-AF65-F5344CB8AC3E}">
        <p14:creationId xmlns:p14="http://schemas.microsoft.com/office/powerpoint/2010/main" val="6903159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Reducing Compaction by Machinery</a:t>
            </a:r>
            <a:endParaRPr lang="en-US" dirty="0"/>
          </a:p>
        </p:txBody>
      </p:sp>
      <p:sp>
        <p:nvSpPr>
          <p:cNvPr id="3" name="Content Placeholder 2"/>
          <p:cNvSpPr>
            <a:spLocks noGrp="1"/>
          </p:cNvSpPr>
          <p:nvPr>
            <p:ph sz="half" idx="1"/>
          </p:nvPr>
        </p:nvSpPr>
        <p:spPr>
          <a:xfrm>
            <a:off x="1435608" y="1371600"/>
            <a:ext cx="3657600" cy="4663440"/>
          </a:xfrm>
        </p:spPr>
        <p:txBody>
          <a:bodyPr/>
          <a:lstStyle/>
          <a:p>
            <a:r>
              <a:rPr lang="en-US" dirty="0" smtClean="0"/>
              <a:t>Reduce tractor weight (use the right tractor for the job not the heaviest)</a:t>
            </a:r>
          </a:p>
          <a:p>
            <a:r>
              <a:rPr lang="en-US" dirty="0" smtClean="0"/>
              <a:t>Remove extra weight when it is not needed for traction</a:t>
            </a:r>
          </a:p>
          <a:p>
            <a:r>
              <a:rPr lang="en-US" dirty="0" smtClean="0"/>
              <a:t>Alternative tractor-chassis configurations</a:t>
            </a:r>
            <a:endParaRPr lang="en-US" dirty="0"/>
          </a:p>
        </p:txBody>
      </p:sp>
      <p:sp>
        <p:nvSpPr>
          <p:cNvPr id="4" name="Content Placeholder 3"/>
          <p:cNvSpPr>
            <a:spLocks noGrp="1"/>
          </p:cNvSpPr>
          <p:nvPr>
            <p:ph sz="half" idx="2"/>
          </p:nvPr>
        </p:nvSpPr>
        <p:spPr>
          <a:xfrm>
            <a:off x="5276088" y="1371600"/>
            <a:ext cx="3657600" cy="4663440"/>
          </a:xfrm>
        </p:spPr>
        <p:txBody>
          <a:bodyPr/>
          <a:lstStyle/>
          <a:p>
            <a:r>
              <a:rPr lang="en-US" dirty="0" smtClean="0"/>
              <a:t>Use radial tires</a:t>
            </a:r>
          </a:p>
          <a:p>
            <a:r>
              <a:rPr lang="en-US" dirty="0" smtClean="0"/>
              <a:t>Use dual or large tires when appropriate</a:t>
            </a:r>
          </a:p>
          <a:p>
            <a:r>
              <a:rPr lang="en-US" dirty="0" smtClean="0"/>
              <a:t>Use controlled traffic lanes</a:t>
            </a:r>
            <a:endParaRPr lang="en-US" dirty="0"/>
          </a:p>
        </p:txBody>
      </p:sp>
      <p:sp>
        <p:nvSpPr>
          <p:cNvPr id="6" name="TextBox 5"/>
          <p:cNvSpPr txBox="1"/>
          <p:nvPr/>
        </p:nvSpPr>
        <p:spPr>
          <a:xfrm>
            <a:off x="5943600" y="4953000"/>
            <a:ext cx="2670048" cy="369332"/>
          </a:xfrm>
          <a:prstGeom prst="rect">
            <a:avLst/>
          </a:prstGeom>
          <a:noFill/>
        </p:spPr>
        <p:txBody>
          <a:bodyPr wrap="square" rtlCol="0">
            <a:spAutoFit/>
          </a:bodyPr>
          <a:lstStyle/>
          <a:p>
            <a:r>
              <a:rPr lang="en-US" dirty="0" smtClean="0"/>
              <a:t>Thomason et al., 2009.</a:t>
            </a:r>
            <a:endParaRPr lang="en-US" dirty="0"/>
          </a:p>
        </p:txBody>
      </p:sp>
    </p:spTree>
    <p:extLst>
      <p:ext uri="{BB962C8B-B14F-4D97-AF65-F5344CB8AC3E}">
        <p14:creationId xmlns:p14="http://schemas.microsoft.com/office/powerpoint/2010/main" val="2302697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What happens when you till?</a:t>
            </a:r>
          </a:p>
          <a:p>
            <a:pPr lvl="1"/>
            <a:r>
              <a:rPr lang="en-US" dirty="0">
                <a:hlinkClick r:id="rId3"/>
              </a:rPr>
              <a:t>http://youtu.be/Azb0So8M50Q</a:t>
            </a:r>
            <a:endParaRPr lang="en-US" dirty="0"/>
          </a:p>
          <a:p>
            <a:r>
              <a:rPr lang="en-US" dirty="0"/>
              <a:t>Soil Health Lessons in a Minute: Soil Stability Test</a:t>
            </a:r>
          </a:p>
          <a:p>
            <a:pPr lvl="1"/>
            <a:r>
              <a:rPr lang="en-US" dirty="0">
                <a:hlinkClick r:id="rId4"/>
              </a:rPr>
              <a:t>http://youtu.be/9_ItEhCrLoQ</a:t>
            </a:r>
            <a:r>
              <a:rPr lang="en-US" dirty="0"/>
              <a:t> </a:t>
            </a:r>
          </a:p>
          <a:p>
            <a:pPr marL="82296" indent="0">
              <a:buNone/>
            </a:pPr>
            <a:endParaRPr lang="en-US" dirty="0"/>
          </a:p>
        </p:txBody>
      </p:sp>
      <p:sp>
        <p:nvSpPr>
          <p:cNvPr id="4" name="TextBox 3"/>
          <p:cNvSpPr txBox="1"/>
          <p:nvPr/>
        </p:nvSpPr>
        <p:spPr>
          <a:xfrm>
            <a:off x="3276600" y="4876800"/>
            <a:ext cx="5867400" cy="381000"/>
          </a:xfrm>
          <a:prstGeom prst="rect">
            <a:avLst/>
          </a:prstGeom>
          <a:noFill/>
        </p:spPr>
        <p:txBody>
          <a:bodyPr wrap="square" rtlCol="0">
            <a:spAutoFit/>
          </a:bodyPr>
          <a:lstStyle/>
          <a:p>
            <a:r>
              <a:rPr lang="en-US" dirty="0">
                <a:solidFill>
                  <a:prstClr val="black"/>
                </a:solidFill>
              </a:rPr>
              <a:t>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108</a:t>
            </a:fld>
            <a:endParaRPr lang="en-US"/>
          </a:p>
        </p:txBody>
      </p:sp>
    </p:spTree>
    <p:extLst>
      <p:ext uri="{BB962C8B-B14F-4D97-AF65-F5344CB8AC3E}">
        <p14:creationId xmlns:p14="http://schemas.microsoft.com/office/powerpoint/2010/main" val="33450807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Effect of Tillage?</a:t>
            </a:r>
          </a:p>
        </p:txBody>
      </p:sp>
      <p:sp>
        <p:nvSpPr>
          <p:cNvPr id="3" name="Content Placeholder 2"/>
          <p:cNvSpPr>
            <a:spLocks noGrp="1"/>
          </p:cNvSpPr>
          <p:nvPr>
            <p:ph idx="1"/>
          </p:nvPr>
        </p:nvSpPr>
        <p:spPr/>
        <p:txBody>
          <a:bodyPr/>
          <a:lstStyle/>
          <a:p>
            <a:r>
              <a:rPr lang="en-US" dirty="0"/>
              <a:t>Tillage is one of the most detrimental and destructive practices for promoting soil health.</a:t>
            </a:r>
          </a:p>
          <a:p>
            <a:r>
              <a:rPr lang="en-US" dirty="0"/>
              <a:t>Tillage often addresses a symptom rather than the real problem!</a:t>
            </a:r>
          </a:p>
        </p:txBody>
      </p:sp>
      <p:sp>
        <p:nvSpPr>
          <p:cNvPr id="4" name="Slide Number Placeholder 3"/>
          <p:cNvSpPr>
            <a:spLocks noGrp="1"/>
          </p:cNvSpPr>
          <p:nvPr>
            <p:ph type="sldNum" sz="quarter" idx="12"/>
          </p:nvPr>
        </p:nvSpPr>
        <p:spPr/>
        <p:txBody>
          <a:bodyPr/>
          <a:lstStyle/>
          <a:p>
            <a:fld id="{9FEB04EC-DC7D-4817-B255-D52B1FF7934C}" type="slidenum">
              <a:rPr lang="en-US" smtClean="0"/>
              <a:t>109</a:t>
            </a:fld>
            <a:endParaRPr lang="en-US"/>
          </a:p>
        </p:txBody>
      </p:sp>
    </p:spTree>
    <p:extLst>
      <p:ext uri="{BB962C8B-B14F-4D97-AF65-F5344CB8AC3E}">
        <p14:creationId xmlns:p14="http://schemas.microsoft.com/office/powerpoint/2010/main" val="2738379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Spiral of Soil Degradation</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379"/>
          <a:stretch/>
        </p:blipFill>
        <p:spPr>
          <a:xfrm>
            <a:off x="1334066" y="1514476"/>
            <a:ext cx="7360203" cy="3321954"/>
          </a:xfrm>
          <a:prstGeom prst="rect">
            <a:avLst/>
          </a:prstGeom>
        </p:spPr>
      </p:pic>
      <p:sp>
        <p:nvSpPr>
          <p:cNvPr id="4" name="TextBox 3"/>
          <p:cNvSpPr txBox="1"/>
          <p:nvPr/>
        </p:nvSpPr>
        <p:spPr>
          <a:xfrm>
            <a:off x="5410200" y="4916269"/>
            <a:ext cx="3581400" cy="646331"/>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5. </a:t>
            </a:r>
            <a:endParaRPr lang="en-US" dirty="0"/>
          </a:p>
        </p:txBody>
      </p:sp>
      <p:sp>
        <p:nvSpPr>
          <p:cNvPr id="5" name="Slide Number Placeholder 4"/>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11</a:t>
            </a:fld>
            <a:endParaRPr lang="en-US"/>
          </a:p>
        </p:txBody>
      </p:sp>
    </p:spTree>
    <p:extLst>
      <p:ext uri="{BB962C8B-B14F-4D97-AF65-F5344CB8AC3E}">
        <p14:creationId xmlns:p14="http://schemas.microsoft.com/office/powerpoint/2010/main" val="2080696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Gaining Ground: Successful no-till farmers tell their stories</a:t>
            </a:r>
          </a:p>
          <a:p>
            <a:pPr lvl="1"/>
            <a:r>
              <a:rPr lang="en-US" dirty="0">
                <a:hlinkClick r:id="rId2"/>
              </a:rPr>
              <a:t>http://www.gaininggroundvirginia.org/video/gaining-ground-successful-no-till-farmers-tell-their-stories/</a:t>
            </a:r>
            <a:endParaRPr lang="en-US" dirty="0"/>
          </a:p>
          <a:p>
            <a:pPr marL="82296" indent="0">
              <a:buNone/>
            </a:pP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110</a:t>
            </a:fld>
            <a:endParaRPr lang="en-US"/>
          </a:p>
        </p:txBody>
      </p:sp>
    </p:spTree>
    <p:extLst>
      <p:ext uri="{BB962C8B-B14F-4D97-AF65-F5344CB8AC3E}">
        <p14:creationId xmlns:p14="http://schemas.microsoft.com/office/powerpoint/2010/main" val="222014025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Tillage and Disturbance</a:t>
            </a:r>
          </a:p>
        </p:txBody>
      </p:sp>
      <p:sp>
        <p:nvSpPr>
          <p:cNvPr id="3" name="Content Placeholder 2"/>
          <p:cNvSpPr>
            <a:spLocks noGrp="1"/>
          </p:cNvSpPr>
          <p:nvPr>
            <p:ph idx="1"/>
          </p:nvPr>
        </p:nvSpPr>
        <p:spPr/>
        <p:txBody>
          <a:bodyPr/>
          <a:lstStyle/>
          <a:p>
            <a:r>
              <a:rPr lang="en-US" dirty="0"/>
              <a:t>Collapses soil lattice structure which is foundational to soil pore space</a:t>
            </a:r>
          </a:p>
          <a:p>
            <a:r>
              <a:rPr lang="en-US" dirty="0"/>
              <a:t>Disturbs and cuts up the carbon and micronutrient trading network of the </a:t>
            </a:r>
            <a:r>
              <a:rPr lang="en-US" dirty="0" err="1"/>
              <a:t>mychorrhizal</a:t>
            </a:r>
            <a:r>
              <a:rPr lang="en-US" dirty="0"/>
              <a:t> fungi</a:t>
            </a:r>
          </a:p>
          <a:p>
            <a:r>
              <a:rPr lang="en-US" dirty="0"/>
              <a:t>Destroys the infrastructure of the soil habitat  </a:t>
            </a:r>
          </a:p>
        </p:txBody>
      </p:sp>
      <p:sp>
        <p:nvSpPr>
          <p:cNvPr id="4" name="Slide Number Placeholder 3"/>
          <p:cNvSpPr>
            <a:spLocks noGrp="1"/>
          </p:cNvSpPr>
          <p:nvPr>
            <p:ph type="sldNum" sz="quarter" idx="12"/>
          </p:nvPr>
        </p:nvSpPr>
        <p:spPr/>
        <p:txBody>
          <a:bodyPr/>
          <a:lstStyle/>
          <a:p>
            <a:fld id="{9FEB04EC-DC7D-4817-B255-D52B1FF7934C}" type="slidenum">
              <a:rPr lang="en-US" smtClean="0"/>
              <a:t>111</a:t>
            </a:fld>
            <a:endParaRPr lang="en-US"/>
          </a:p>
        </p:txBody>
      </p:sp>
    </p:spTree>
    <p:extLst>
      <p:ext uri="{BB962C8B-B14F-4D97-AF65-F5344CB8AC3E}">
        <p14:creationId xmlns:p14="http://schemas.microsoft.com/office/powerpoint/2010/main" val="25913046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Tillage and Disturbance</a:t>
            </a:r>
          </a:p>
        </p:txBody>
      </p:sp>
      <p:sp>
        <p:nvSpPr>
          <p:cNvPr id="3" name="Content Placeholder 2"/>
          <p:cNvSpPr>
            <a:spLocks noGrp="1"/>
          </p:cNvSpPr>
          <p:nvPr>
            <p:ph idx="1"/>
          </p:nvPr>
        </p:nvSpPr>
        <p:spPr/>
        <p:txBody>
          <a:bodyPr>
            <a:normAutofit/>
          </a:bodyPr>
          <a:lstStyle/>
          <a:p>
            <a:r>
              <a:rPr lang="en-US" dirty="0"/>
              <a:t>Soil structure</a:t>
            </a:r>
          </a:p>
          <a:p>
            <a:r>
              <a:rPr lang="en-US" dirty="0"/>
              <a:t>Water infiltration rates</a:t>
            </a:r>
          </a:p>
          <a:p>
            <a:r>
              <a:rPr lang="en-US" dirty="0"/>
              <a:t>Ecosystem services</a:t>
            </a:r>
          </a:p>
          <a:p>
            <a:r>
              <a:rPr lang="en-US" dirty="0"/>
              <a:t>Soil biology</a:t>
            </a:r>
          </a:p>
          <a:p>
            <a:r>
              <a:rPr lang="en-US" dirty="0"/>
              <a:t>Increases residue decay rates</a:t>
            </a:r>
          </a:p>
          <a:p>
            <a:r>
              <a:rPr lang="en-US" dirty="0"/>
              <a:t>Increases oxidation and release of carbon dioxide</a:t>
            </a:r>
          </a:p>
        </p:txBody>
      </p:sp>
      <p:sp>
        <p:nvSpPr>
          <p:cNvPr id="4" name="Slide Number Placeholder 3"/>
          <p:cNvSpPr>
            <a:spLocks noGrp="1"/>
          </p:cNvSpPr>
          <p:nvPr>
            <p:ph type="sldNum" sz="quarter" idx="12"/>
          </p:nvPr>
        </p:nvSpPr>
        <p:spPr/>
        <p:txBody>
          <a:bodyPr/>
          <a:lstStyle/>
          <a:p>
            <a:fld id="{9FEB04EC-DC7D-4817-B255-D52B1FF7934C}" type="slidenum">
              <a:rPr lang="en-US" smtClean="0"/>
              <a:t>112</a:t>
            </a:fld>
            <a:endParaRPr lang="en-US"/>
          </a:p>
        </p:txBody>
      </p:sp>
    </p:spTree>
    <p:extLst>
      <p:ext uri="{BB962C8B-B14F-4D97-AF65-F5344CB8AC3E}">
        <p14:creationId xmlns:p14="http://schemas.microsoft.com/office/powerpoint/2010/main" val="398920997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Tillage and Disturbance</a:t>
            </a:r>
          </a:p>
        </p:txBody>
      </p:sp>
      <p:sp>
        <p:nvSpPr>
          <p:cNvPr id="3" name="Content Placeholder 2"/>
          <p:cNvSpPr>
            <a:spLocks noGrp="1"/>
          </p:cNvSpPr>
          <p:nvPr>
            <p:ph idx="1"/>
          </p:nvPr>
        </p:nvSpPr>
        <p:spPr/>
        <p:txBody>
          <a:bodyPr/>
          <a:lstStyle/>
          <a:p>
            <a:r>
              <a:rPr lang="en-US" dirty="0"/>
              <a:t>Often inverts and buries the micro-arthropods (i.e., mites, beetles, springtails) that are responsible for decomposing and breaking down more woody residues</a:t>
            </a:r>
          </a:p>
          <a:p>
            <a:r>
              <a:rPr lang="en-US" dirty="0"/>
              <a:t>Selects for organisms that can function in a harsh and dysfunctional habitat and system. </a:t>
            </a:r>
          </a:p>
        </p:txBody>
      </p:sp>
      <p:sp>
        <p:nvSpPr>
          <p:cNvPr id="4" name="TextBox 3"/>
          <p:cNvSpPr txBox="1"/>
          <p:nvPr/>
        </p:nvSpPr>
        <p:spPr>
          <a:xfrm>
            <a:off x="4191000" y="4876800"/>
            <a:ext cx="4800600" cy="646331"/>
          </a:xfrm>
          <a:prstGeom prst="rect">
            <a:avLst/>
          </a:prstGeom>
          <a:noFill/>
        </p:spPr>
        <p:txBody>
          <a:bodyPr wrap="square" rtlCol="0">
            <a:spAutoFit/>
          </a:bodyPr>
          <a:lstStyle/>
          <a:p>
            <a:r>
              <a:rPr lang="en-US" dirty="0" err="1"/>
              <a:t>Clapperton</a:t>
            </a:r>
            <a:r>
              <a:rPr lang="en-US" dirty="0"/>
              <a:t>, J.  2015. Soil Biology, Not Cornstalks, is the Real Challenge. Progressive Farmer</a:t>
            </a:r>
          </a:p>
        </p:txBody>
      </p:sp>
      <p:sp>
        <p:nvSpPr>
          <p:cNvPr id="5" name="Slide Number Placeholder 4"/>
          <p:cNvSpPr>
            <a:spLocks noGrp="1"/>
          </p:cNvSpPr>
          <p:nvPr>
            <p:ph type="sldNum" sz="quarter" idx="12"/>
          </p:nvPr>
        </p:nvSpPr>
        <p:spPr/>
        <p:txBody>
          <a:bodyPr/>
          <a:lstStyle/>
          <a:p>
            <a:fld id="{9FEB04EC-DC7D-4817-B255-D52B1FF7934C}" type="slidenum">
              <a:rPr lang="en-US" smtClean="0"/>
              <a:t>113</a:t>
            </a:fld>
            <a:endParaRPr lang="en-US"/>
          </a:p>
        </p:txBody>
      </p:sp>
    </p:spTree>
    <p:extLst>
      <p:ext uri="{BB962C8B-B14F-4D97-AF65-F5344CB8AC3E}">
        <p14:creationId xmlns:p14="http://schemas.microsoft.com/office/powerpoint/2010/main" val="10765462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9144000" cy="1143000"/>
          </a:xfrm>
        </p:spPr>
        <p:txBody>
          <a:bodyPr>
            <a:normAutofit/>
          </a:bodyPr>
          <a:lstStyle/>
          <a:p>
            <a:pPr algn="ctr"/>
            <a:r>
              <a:rPr lang="en-US" dirty="0"/>
              <a:t>Land Management - Consequences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871749019"/>
              </p:ext>
            </p:extLst>
          </p:nvPr>
        </p:nvGraphicFramePr>
        <p:xfrm>
          <a:off x="5791200" y="990600"/>
          <a:ext cx="3048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332586675"/>
              </p:ext>
            </p:extLst>
          </p:nvPr>
        </p:nvGraphicFramePr>
        <p:xfrm>
          <a:off x="990600" y="1397000"/>
          <a:ext cx="5638800" cy="5156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1066800" y="4687669"/>
            <a:ext cx="1524000" cy="646331"/>
          </a:xfrm>
          <a:prstGeom prst="rect">
            <a:avLst/>
          </a:prstGeom>
          <a:noFill/>
        </p:spPr>
        <p:txBody>
          <a:bodyPr wrap="square" rtlCol="0">
            <a:spAutoFit/>
          </a:bodyPr>
          <a:lstStyle/>
          <a:p>
            <a:r>
              <a:rPr lang="en-US" dirty="0"/>
              <a:t>Photo Credit: Gabe Brown</a:t>
            </a:r>
          </a:p>
        </p:txBody>
      </p:sp>
      <p:sp>
        <p:nvSpPr>
          <p:cNvPr id="4" name="Slide Number Placeholder 3"/>
          <p:cNvSpPr>
            <a:spLocks noGrp="1"/>
          </p:cNvSpPr>
          <p:nvPr>
            <p:ph type="sldNum" sz="quarter" idx="12"/>
          </p:nvPr>
        </p:nvSpPr>
        <p:spPr/>
        <p:txBody>
          <a:bodyPr/>
          <a:lstStyle/>
          <a:p>
            <a:fld id="{9FEB04EC-DC7D-4817-B255-D52B1FF7934C}" type="slidenum">
              <a:rPr lang="en-US" smtClean="0"/>
              <a:t>114</a:t>
            </a:fld>
            <a:endParaRPr lang="en-US"/>
          </a:p>
        </p:txBody>
      </p:sp>
    </p:spTree>
    <p:extLst>
      <p:ext uri="{BB962C8B-B14F-4D97-AF65-F5344CB8AC3E}">
        <p14:creationId xmlns:p14="http://schemas.microsoft.com/office/powerpoint/2010/main" val="25467484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Promoting Soil Biology and Health also means:</a:t>
            </a:r>
          </a:p>
        </p:txBody>
      </p:sp>
      <p:sp>
        <p:nvSpPr>
          <p:cNvPr id="3" name="Content Placeholder 2"/>
          <p:cNvSpPr>
            <a:spLocks noGrp="1"/>
          </p:cNvSpPr>
          <p:nvPr>
            <p:ph idx="1"/>
          </p:nvPr>
        </p:nvSpPr>
        <p:spPr/>
        <p:txBody>
          <a:bodyPr/>
          <a:lstStyle/>
          <a:p>
            <a:r>
              <a:rPr lang="en-US" dirty="0"/>
              <a:t>Being cognizant of inappropriate or excessive use and reliance of insecticides, fungicides, and </a:t>
            </a:r>
            <a:r>
              <a:rPr lang="en-US" dirty="0" err="1"/>
              <a:t>nematicides</a:t>
            </a:r>
            <a:endParaRPr lang="en-US" dirty="0"/>
          </a:p>
          <a:p>
            <a:r>
              <a:rPr lang="en-US" dirty="0"/>
              <a:t>Overuse or inappropriate use can significantly impact the soils capacity to function for the benefit of microorganisms and plant life</a:t>
            </a:r>
          </a:p>
        </p:txBody>
      </p:sp>
      <p:sp>
        <p:nvSpPr>
          <p:cNvPr id="4" name="Slide Number Placeholder 3"/>
          <p:cNvSpPr>
            <a:spLocks noGrp="1"/>
          </p:cNvSpPr>
          <p:nvPr>
            <p:ph type="sldNum" sz="quarter" idx="12"/>
          </p:nvPr>
        </p:nvSpPr>
        <p:spPr/>
        <p:txBody>
          <a:bodyPr/>
          <a:lstStyle/>
          <a:p>
            <a:fld id="{9FEB04EC-DC7D-4817-B255-D52B1FF7934C}" type="slidenum">
              <a:rPr lang="en-US" smtClean="0"/>
              <a:t>115</a:t>
            </a:fld>
            <a:endParaRPr lang="en-US"/>
          </a:p>
        </p:txBody>
      </p:sp>
    </p:spTree>
    <p:extLst>
      <p:ext uri="{BB962C8B-B14F-4D97-AF65-F5344CB8AC3E}">
        <p14:creationId xmlns:p14="http://schemas.microsoft.com/office/powerpoint/2010/main" val="324730273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0" y="228600"/>
            <a:ext cx="7498080" cy="1143000"/>
          </a:xfrm>
        </p:spPr>
        <p:txBody>
          <a:bodyPr/>
          <a:lstStyle/>
          <a:p>
            <a:r>
              <a:rPr lang="en-US" dirty="0"/>
              <a:t>Soil </a:t>
            </a:r>
            <a:r>
              <a:rPr lang="en-US" dirty="0" err="1"/>
              <a:t>microarthropods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90800" y="1237084"/>
            <a:ext cx="3921125" cy="392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38600" y="5175794"/>
            <a:ext cx="5029200" cy="369332"/>
          </a:xfrm>
          <a:prstGeom prst="rect">
            <a:avLst/>
          </a:prstGeom>
          <a:noFill/>
        </p:spPr>
        <p:txBody>
          <a:bodyPr wrap="square" rtlCol="0">
            <a:spAutoFit/>
          </a:bodyPr>
          <a:lstStyle/>
          <a:p>
            <a:r>
              <a:rPr lang="en-US" dirty="0"/>
              <a:t>Walter, D.E. &amp; Proctor, H.C. Soil </a:t>
            </a:r>
            <a:r>
              <a:rPr lang="en-US" dirty="0" err="1"/>
              <a:t>Microarthropods</a:t>
            </a:r>
            <a:endParaRPr lang="en-US" dirty="0"/>
          </a:p>
        </p:txBody>
      </p:sp>
      <p:sp>
        <p:nvSpPr>
          <p:cNvPr id="2" name="Slide Number Placeholder 1"/>
          <p:cNvSpPr>
            <a:spLocks noGrp="1"/>
          </p:cNvSpPr>
          <p:nvPr>
            <p:ph type="sldNum" sz="quarter" idx="12"/>
          </p:nvPr>
        </p:nvSpPr>
        <p:spPr/>
        <p:txBody>
          <a:bodyPr/>
          <a:lstStyle/>
          <a:p>
            <a:fld id="{9FEB04EC-DC7D-4817-B255-D52B1FF7934C}" type="slidenum">
              <a:rPr lang="en-US" smtClean="0"/>
              <a:t>116</a:t>
            </a:fld>
            <a:endParaRPr lang="en-US"/>
          </a:p>
        </p:txBody>
      </p:sp>
    </p:spTree>
    <p:extLst>
      <p:ext uri="{BB962C8B-B14F-4D97-AF65-F5344CB8AC3E}">
        <p14:creationId xmlns:p14="http://schemas.microsoft.com/office/powerpoint/2010/main" val="12485958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502" y="914400"/>
            <a:ext cx="6629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143000" y="-152400"/>
            <a:ext cx="8001000" cy="1143000"/>
          </a:xfrm>
        </p:spPr>
        <p:txBody>
          <a:bodyPr>
            <a:normAutofit fontScale="90000"/>
          </a:bodyPr>
          <a:lstStyle/>
          <a:p>
            <a:r>
              <a:rPr lang="en-US" dirty="0"/>
              <a:t>Soil Inversion and Habitat Disturbance</a:t>
            </a:r>
          </a:p>
        </p:txBody>
      </p:sp>
      <p:sp>
        <p:nvSpPr>
          <p:cNvPr id="5" name="TextBox 4"/>
          <p:cNvSpPr txBox="1"/>
          <p:nvPr/>
        </p:nvSpPr>
        <p:spPr>
          <a:xfrm>
            <a:off x="5240802" y="5029200"/>
            <a:ext cx="3141198" cy="381000"/>
          </a:xfrm>
          <a:prstGeom prst="rect">
            <a:avLst/>
          </a:prstGeom>
          <a:noFill/>
        </p:spPr>
        <p:txBody>
          <a:bodyPr wrap="square" rtlCol="0">
            <a:spAutoFit/>
          </a:bodyPr>
          <a:lstStyle/>
          <a:p>
            <a:r>
              <a:rPr lang="en-US" dirty="0"/>
              <a:t>Photo Credit: Cristina </a:t>
            </a:r>
            <a:r>
              <a:rPr lang="en-US" dirty="0" err="1"/>
              <a:t>Menta</a:t>
            </a:r>
            <a:endParaRPr lang="en-US" dirty="0"/>
          </a:p>
        </p:txBody>
      </p:sp>
    </p:spTree>
    <p:extLst>
      <p:ext uri="{BB962C8B-B14F-4D97-AF65-F5344CB8AC3E}">
        <p14:creationId xmlns:p14="http://schemas.microsoft.com/office/powerpoint/2010/main" val="2084986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Earthworm </a:t>
            </a:r>
            <a:r>
              <a:rPr lang="en-US" dirty="0" err="1"/>
              <a:t>Middens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9841" y="1697276"/>
            <a:ext cx="4670109" cy="3636723"/>
          </a:xfrm>
          <a:prstGeom prst="rect">
            <a:avLst/>
          </a:prstGeom>
        </p:spPr>
      </p:pic>
      <p:sp>
        <p:nvSpPr>
          <p:cNvPr id="4" name="Slide Number Placeholder 3"/>
          <p:cNvSpPr>
            <a:spLocks noGrp="1"/>
          </p:cNvSpPr>
          <p:nvPr>
            <p:ph type="sldNum" sz="quarter" idx="12"/>
          </p:nvPr>
        </p:nvSpPr>
        <p:spPr/>
        <p:txBody>
          <a:bodyPr/>
          <a:lstStyle/>
          <a:p>
            <a:fld id="{9FEB04EC-DC7D-4817-B255-D52B1FF7934C}" type="slidenum">
              <a:rPr lang="en-US" smtClean="0"/>
              <a:t>118</a:t>
            </a:fld>
            <a:endParaRPr lang="en-US"/>
          </a:p>
        </p:txBody>
      </p:sp>
    </p:spTree>
    <p:extLst>
      <p:ext uri="{BB962C8B-B14F-4D97-AF65-F5344CB8AC3E}">
        <p14:creationId xmlns:p14="http://schemas.microsoft.com/office/powerpoint/2010/main" val="3322783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normAutofit/>
          </a:bodyPr>
          <a:lstStyle/>
          <a:p>
            <a:r>
              <a:rPr lang="en-US" dirty="0"/>
              <a:t>Avoid Inverting Soil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76900" y="1219200"/>
            <a:ext cx="2857500" cy="3810000"/>
          </a:xfrm>
          <a:prstGeom prst="rect">
            <a:avLst/>
          </a:prstGeom>
        </p:spPr>
      </p:pic>
    </p:spTree>
    <p:extLst>
      <p:ext uri="{BB962C8B-B14F-4D97-AF65-F5344CB8AC3E}">
        <p14:creationId xmlns:p14="http://schemas.microsoft.com/office/powerpoint/2010/main" val="11577004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
            <a:ext cx="8153400" cy="5410201"/>
          </a:xfrm>
          <a:prstGeom prst="rect">
            <a:avLst/>
          </a:prstGeom>
        </p:spPr>
      </p:pic>
      <p:sp>
        <p:nvSpPr>
          <p:cNvPr id="2" name="Slide Number Placeholder 1"/>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12</a:t>
            </a:fld>
            <a:endParaRPr lang="en-US"/>
          </a:p>
        </p:txBody>
      </p:sp>
    </p:spTree>
    <p:extLst>
      <p:ext uri="{BB962C8B-B14F-4D97-AF65-F5344CB8AC3E}">
        <p14:creationId xmlns:p14="http://schemas.microsoft.com/office/powerpoint/2010/main" val="854177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Species that do not tolerate disturbance of crop residue and soil </a:t>
            </a:r>
          </a:p>
        </p:txBody>
      </p:sp>
      <p:sp>
        <p:nvSpPr>
          <p:cNvPr id="3" name="Content Placeholder 2"/>
          <p:cNvSpPr>
            <a:spLocks noGrp="1"/>
          </p:cNvSpPr>
          <p:nvPr>
            <p:ph sz="half" idx="1"/>
          </p:nvPr>
        </p:nvSpPr>
        <p:spPr/>
        <p:txBody>
          <a:bodyPr/>
          <a:lstStyle/>
          <a:p>
            <a:r>
              <a:rPr lang="en-US" dirty="0"/>
              <a:t>Ground beetles</a:t>
            </a:r>
          </a:p>
          <a:p>
            <a:r>
              <a:rPr lang="en-US" dirty="0"/>
              <a:t>Mites</a:t>
            </a:r>
          </a:p>
          <a:p>
            <a:r>
              <a:rPr lang="en-US" dirty="0"/>
              <a:t>Night crawlers and other deep burrowing earthworms</a:t>
            </a:r>
          </a:p>
          <a:p>
            <a:r>
              <a:rPr lang="en-US" dirty="0"/>
              <a:t>Other</a:t>
            </a:r>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105400" y="2286896"/>
            <a:ext cx="3657600" cy="228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5655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9800" y="152400"/>
            <a:ext cx="4800600" cy="5265211"/>
          </a:xfrm>
          <a:prstGeom prst="rect">
            <a:avLst/>
          </a:prstGeom>
        </p:spPr>
      </p:pic>
      <p:sp>
        <p:nvSpPr>
          <p:cNvPr id="4" name="TextBox 3"/>
          <p:cNvSpPr txBox="1"/>
          <p:nvPr/>
        </p:nvSpPr>
        <p:spPr>
          <a:xfrm>
            <a:off x="7010400" y="4038600"/>
            <a:ext cx="21336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44. </a:t>
            </a:r>
            <a:endParaRPr lang="en-US" dirty="0"/>
          </a:p>
        </p:txBody>
      </p:sp>
    </p:spTree>
    <p:extLst>
      <p:ext uri="{BB962C8B-B14F-4D97-AF65-F5344CB8AC3E}">
        <p14:creationId xmlns:p14="http://schemas.microsoft.com/office/powerpoint/2010/main" val="6690988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813400484"/>
              </p:ext>
            </p:extLst>
          </p:nvPr>
        </p:nvGraphicFramePr>
        <p:xfrm>
          <a:off x="0" y="0"/>
          <a:ext cx="9144000" cy="6858001"/>
        </p:xfrm>
        <a:graphic>
          <a:graphicData uri="http://schemas.openxmlformats.org/drawingml/2006/table">
            <a:tbl>
              <a:tblPr firstRow="1" bandRow="1">
                <a:tableStyleId>{5C22544A-7EE6-4342-B048-85BDC9FD1C3A}</a:tableStyleId>
              </a:tblPr>
              <a:tblGrid>
                <a:gridCol w="2169763">
                  <a:extLst>
                    <a:ext uri="{9D8B030D-6E8A-4147-A177-3AD203B41FA5}">
                      <a16:colId xmlns:a16="http://schemas.microsoft.com/office/drawing/2014/main" val="20000"/>
                    </a:ext>
                  </a:extLst>
                </a:gridCol>
                <a:gridCol w="3926237">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tblGrid>
              <a:tr h="386889">
                <a:tc>
                  <a:txBody>
                    <a:bodyPr/>
                    <a:lstStyle/>
                    <a:p>
                      <a:pPr algn="ctr"/>
                      <a:r>
                        <a:rPr lang="en-US" dirty="0"/>
                        <a:t>Tillage System</a:t>
                      </a:r>
                    </a:p>
                  </a:txBody>
                  <a:tcPr>
                    <a:solidFill>
                      <a:srgbClr val="50748A"/>
                    </a:solidFill>
                  </a:tcPr>
                </a:tc>
                <a:tc>
                  <a:txBody>
                    <a:bodyPr/>
                    <a:lstStyle/>
                    <a:p>
                      <a:pPr algn="ctr"/>
                      <a:r>
                        <a:rPr lang="en-US" dirty="0"/>
                        <a:t>Benefits</a:t>
                      </a:r>
                    </a:p>
                  </a:txBody>
                  <a:tcPr>
                    <a:solidFill>
                      <a:srgbClr val="50748A"/>
                    </a:solidFill>
                  </a:tcPr>
                </a:tc>
                <a:tc>
                  <a:txBody>
                    <a:bodyPr/>
                    <a:lstStyle/>
                    <a:p>
                      <a:pPr algn="ctr"/>
                      <a:r>
                        <a:rPr lang="en-US" dirty="0"/>
                        <a:t>Limitations</a:t>
                      </a:r>
                    </a:p>
                  </a:txBody>
                  <a:tcPr>
                    <a:solidFill>
                      <a:srgbClr val="50748A"/>
                    </a:solidFill>
                  </a:tcPr>
                </a:tc>
                <a:extLst>
                  <a:ext uri="{0D108BD9-81ED-4DB2-BD59-A6C34878D82A}">
                    <a16:rowId xmlns:a16="http://schemas.microsoft.com/office/drawing/2014/main" val="10000"/>
                  </a:ext>
                </a:extLst>
              </a:tr>
              <a:tr h="386889">
                <a:tc gridSpan="3">
                  <a:txBody>
                    <a:bodyPr/>
                    <a:lstStyle/>
                    <a:p>
                      <a:pPr algn="ctr"/>
                      <a:r>
                        <a:rPr lang="en-US" dirty="0">
                          <a:solidFill>
                            <a:schemeClr val="bg1"/>
                          </a:solidFill>
                        </a:rPr>
                        <a:t>Full-field Tillage</a:t>
                      </a:r>
                    </a:p>
                  </a:txBody>
                  <a:tcPr>
                    <a:solidFill>
                      <a:srgbClr val="50748A"/>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1"/>
                  </a:ext>
                </a:extLst>
              </a:tr>
              <a:tr h="1621753">
                <a:tc>
                  <a:txBody>
                    <a:bodyPr/>
                    <a:lstStyle/>
                    <a:p>
                      <a:pPr algn="ctr"/>
                      <a:r>
                        <a:rPr lang="en-US" sz="1600" dirty="0"/>
                        <a:t>Moldboard plow</a:t>
                      </a:r>
                    </a:p>
                  </a:txBody>
                  <a:tcPr/>
                </a:tc>
                <a:tc>
                  <a:txBody>
                    <a:bodyPr/>
                    <a:lstStyle/>
                    <a:p>
                      <a:pPr algn="ctr"/>
                      <a:r>
                        <a:rPr lang="en-US" sz="1600" dirty="0"/>
                        <a:t>Easy incorporation of fertilizer and amendments</a:t>
                      </a:r>
                    </a:p>
                    <a:p>
                      <a:pPr algn="ctr"/>
                      <a:r>
                        <a:rPr lang="en-US" sz="1600" dirty="0"/>
                        <a:t>Buries surface weed seeds</a:t>
                      </a:r>
                    </a:p>
                    <a:p>
                      <a:pPr algn="ctr"/>
                      <a:r>
                        <a:rPr lang="en-US" sz="1600" dirty="0"/>
                        <a:t>Allows soil to dry out fast</a:t>
                      </a:r>
                    </a:p>
                    <a:p>
                      <a:pPr algn="ctr"/>
                      <a:r>
                        <a:rPr lang="en-US" sz="1600" dirty="0"/>
                        <a:t>Temporarily reduces compaction</a:t>
                      </a:r>
                    </a:p>
                  </a:txBody>
                  <a:tcPr/>
                </a:tc>
                <a:tc>
                  <a:txBody>
                    <a:bodyPr/>
                    <a:lstStyle/>
                    <a:p>
                      <a:pPr algn="ctr"/>
                      <a:r>
                        <a:rPr lang="en-US" sz="1600" dirty="0"/>
                        <a:t>Leaves soil bare</a:t>
                      </a:r>
                    </a:p>
                    <a:p>
                      <a:pPr algn="ctr"/>
                      <a:r>
                        <a:rPr lang="en-US" sz="1600" dirty="0"/>
                        <a:t>Destroys natural aggregation and enhances soil organic matter loss</a:t>
                      </a:r>
                    </a:p>
                    <a:p>
                      <a:pPr algn="ctr"/>
                      <a:r>
                        <a:rPr lang="en-US" sz="1600" dirty="0"/>
                        <a:t>Leads to crusting and erosion</a:t>
                      </a:r>
                    </a:p>
                    <a:p>
                      <a:pPr algn="ctr"/>
                      <a:r>
                        <a:rPr lang="en-US" sz="1600" dirty="0"/>
                        <a:t>Plow pans</a:t>
                      </a:r>
                    </a:p>
                    <a:p>
                      <a:pPr algn="ctr"/>
                      <a:r>
                        <a:rPr lang="en-US" sz="1600" dirty="0"/>
                        <a:t>High energy demand</a:t>
                      </a:r>
                    </a:p>
                  </a:txBody>
                  <a:tcPr/>
                </a:tc>
                <a:extLst>
                  <a:ext uri="{0D108BD9-81ED-4DB2-BD59-A6C34878D82A}">
                    <a16:rowId xmlns:a16="http://schemas.microsoft.com/office/drawing/2014/main" val="10002"/>
                  </a:ext>
                </a:extLst>
              </a:tr>
              <a:tr h="604182">
                <a:tc>
                  <a:txBody>
                    <a:bodyPr/>
                    <a:lstStyle/>
                    <a:p>
                      <a:pPr algn="ctr"/>
                      <a:r>
                        <a:rPr lang="en-US" sz="1600" dirty="0"/>
                        <a:t>Chisel plow</a:t>
                      </a:r>
                    </a:p>
                  </a:txBody>
                  <a:tcPr/>
                </a:tc>
                <a:tc>
                  <a:txBody>
                    <a:bodyPr/>
                    <a:lstStyle/>
                    <a:p>
                      <a:pPr algn="ctr"/>
                      <a:r>
                        <a:rPr lang="en-US" sz="1600" dirty="0"/>
                        <a:t>Same</a:t>
                      </a:r>
                      <a:r>
                        <a:rPr lang="en-US" sz="1600" baseline="0" dirty="0"/>
                        <a:t> as above, but leaves some surface residue</a:t>
                      </a:r>
                      <a:endParaRPr lang="en-US" sz="1600" dirty="0"/>
                    </a:p>
                  </a:txBody>
                  <a:tcPr/>
                </a:tc>
                <a:tc>
                  <a:txBody>
                    <a:bodyPr/>
                    <a:lstStyle/>
                    <a:p>
                      <a:pPr algn="ctr"/>
                      <a:r>
                        <a:rPr lang="en-US" sz="1600" dirty="0"/>
                        <a:t>Same as above, but to a lesser extent</a:t>
                      </a:r>
                    </a:p>
                  </a:txBody>
                  <a:tcPr/>
                </a:tc>
                <a:extLst>
                  <a:ext uri="{0D108BD9-81ED-4DB2-BD59-A6C34878D82A}">
                    <a16:rowId xmlns:a16="http://schemas.microsoft.com/office/drawing/2014/main" val="10003"/>
                  </a:ext>
                </a:extLst>
              </a:tr>
              <a:tr h="386889">
                <a:tc>
                  <a:txBody>
                    <a:bodyPr/>
                    <a:lstStyle/>
                    <a:p>
                      <a:pPr algn="ctr"/>
                      <a:r>
                        <a:rPr lang="en-US" sz="1600" dirty="0"/>
                        <a:t>Disk harrow</a:t>
                      </a:r>
                    </a:p>
                  </a:txBody>
                  <a:tcPr/>
                </a:tc>
                <a:tc>
                  <a:txBody>
                    <a:bodyPr/>
                    <a:lstStyle/>
                    <a:p>
                      <a:pPr algn="ctr"/>
                      <a:r>
                        <a:rPr lang="en-US" sz="1600" dirty="0"/>
                        <a:t>Same as</a:t>
                      </a:r>
                      <a:r>
                        <a:rPr lang="en-US" sz="1600" baseline="0" dirty="0"/>
                        <a:t> above</a:t>
                      </a:r>
                      <a:endParaRPr lang="en-US" sz="1600" dirty="0"/>
                    </a:p>
                  </a:txBody>
                  <a:tcPr/>
                </a:tc>
                <a:tc>
                  <a:txBody>
                    <a:bodyPr/>
                    <a:lstStyle/>
                    <a:p>
                      <a:pPr algn="ctr"/>
                      <a:r>
                        <a:rPr lang="en-US" sz="1600" dirty="0"/>
                        <a:t>Same as above</a:t>
                      </a:r>
                    </a:p>
                  </a:txBody>
                  <a:tcPr/>
                </a:tc>
                <a:extLst>
                  <a:ext uri="{0D108BD9-81ED-4DB2-BD59-A6C34878D82A}">
                    <a16:rowId xmlns:a16="http://schemas.microsoft.com/office/drawing/2014/main" val="10004"/>
                  </a:ext>
                </a:extLst>
              </a:tr>
              <a:tr h="386889">
                <a:tc gridSpan="3">
                  <a:txBody>
                    <a:bodyPr/>
                    <a:lstStyle/>
                    <a:p>
                      <a:pPr algn="ctr"/>
                      <a:r>
                        <a:rPr lang="en-US" dirty="0">
                          <a:solidFill>
                            <a:schemeClr val="bg1"/>
                          </a:solidFill>
                        </a:rPr>
                        <a:t>Restricted Tillage</a:t>
                      </a:r>
                    </a:p>
                  </a:txBody>
                  <a:tcPr>
                    <a:solidFill>
                      <a:srgbClr val="50748A"/>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5"/>
                  </a:ext>
                </a:extLst>
              </a:tr>
              <a:tr h="1112968">
                <a:tc>
                  <a:txBody>
                    <a:bodyPr/>
                    <a:lstStyle/>
                    <a:p>
                      <a:pPr algn="ctr"/>
                      <a:r>
                        <a:rPr lang="en-US" sz="1600" dirty="0"/>
                        <a:t>No-till</a:t>
                      </a:r>
                    </a:p>
                  </a:txBody>
                  <a:tcPr/>
                </a:tc>
                <a:tc>
                  <a:txBody>
                    <a:bodyPr/>
                    <a:lstStyle/>
                    <a:p>
                      <a:pPr algn="ctr"/>
                      <a:r>
                        <a:rPr lang="en-US" sz="1600" dirty="0"/>
                        <a:t>Little</a:t>
                      </a:r>
                      <a:r>
                        <a:rPr lang="en-US" sz="1600" baseline="0" dirty="0"/>
                        <a:t> soil disturbance</a:t>
                      </a:r>
                    </a:p>
                    <a:p>
                      <a:pPr algn="ctr"/>
                      <a:r>
                        <a:rPr lang="en-US" sz="1600" baseline="0" dirty="0"/>
                        <a:t>Fewer trips across field</a:t>
                      </a:r>
                    </a:p>
                    <a:p>
                      <a:pPr algn="ctr"/>
                      <a:r>
                        <a:rPr lang="en-US" sz="1600" baseline="0" dirty="0"/>
                        <a:t>Lower energy use</a:t>
                      </a:r>
                    </a:p>
                    <a:p>
                      <a:pPr algn="ctr"/>
                      <a:r>
                        <a:rPr lang="en-US" sz="1600" baseline="0" dirty="0"/>
                        <a:t>Most surface residue and erosion protection</a:t>
                      </a:r>
                      <a:endParaRPr lang="en-US" sz="1600" dirty="0"/>
                    </a:p>
                  </a:txBody>
                  <a:tcPr/>
                </a:tc>
                <a:tc>
                  <a:txBody>
                    <a:bodyPr/>
                    <a:lstStyle/>
                    <a:p>
                      <a:pPr algn="ctr"/>
                      <a:r>
                        <a:rPr lang="en-US" sz="1600" dirty="0"/>
                        <a:t>Hard to incorporate fertilizers and amendments</a:t>
                      </a:r>
                    </a:p>
                    <a:p>
                      <a:pPr algn="ctr"/>
                      <a:r>
                        <a:rPr lang="en-US" sz="1600" dirty="0"/>
                        <a:t>Wet soils dry and warm up slower</a:t>
                      </a:r>
                    </a:p>
                    <a:p>
                      <a:pPr algn="ctr"/>
                      <a:r>
                        <a:rPr lang="en-US" sz="1600" dirty="0"/>
                        <a:t>Can’t alleviate compaction</a:t>
                      </a:r>
                    </a:p>
                  </a:txBody>
                  <a:tcPr/>
                </a:tc>
                <a:extLst>
                  <a:ext uri="{0D108BD9-81ED-4DB2-BD59-A6C34878D82A}">
                    <a16:rowId xmlns:a16="http://schemas.microsoft.com/office/drawing/2014/main" val="10006"/>
                  </a:ext>
                </a:extLst>
              </a:tr>
              <a:tr h="604182">
                <a:tc>
                  <a:txBody>
                    <a:bodyPr/>
                    <a:lstStyle/>
                    <a:p>
                      <a:pPr algn="ctr"/>
                      <a:r>
                        <a:rPr lang="en-US" sz="1600" dirty="0"/>
                        <a:t>Zone-till</a:t>
                      </a:r>
                    </a:p>
                  </a:txBody>
                  <a:tcPr/>
                </a:tc>
                <a:tc>
                  <a:txBody>
                    <a:bodyPr/>
                    <a:lstStyle/>
                    <a:p>
                      <a:pPr algn="ctr"/>
                      <a:r>
                        <a:rPr lang="en-US" sz="1600" dirty="0"/>
                        <a:t>Same as above</a:t>
                      </a:r>
                    </a:p>
                  </a:txBody>
                  <a:tcPr/>
                </a:tc>
                <a:tc>
                  <a:txBody>
                    <a:bodyPr/>
                    <a:lstStyle/>
                    <a:p>
                      <a:pPr algn="ctr"/>
                      <a:r>
                        <a:rPr lang="en-US" sz="1600" dirty="0"/>
                        <a:t>Same as above, but alleviates compaction</a:t>
                      </a:r>
                    </a:p>
                  </a:txBody>
                  <a:tcPr/>
                </a:tc>
                <a:extLst>
                  <a:ext uri="{0D108BD9-81ED-4DB2-BD59-A6C34878D82A}">
                    <a16:rowId xmlns:a16="http://schemas.microsoft.com/office/drawing/2014/main" val="10007"/>
                  </a:ext>
                </a:extLst>
              </a:tr>
              <a:tr h="1367360">
                <a:tc>
                  <a:txBody>
                    <a:bodyPr/>
                    <a:lstStyle/>
                    <a:p>
                      <a:pPr algn="ctr"/>
                      <a:r>
                        <a:rPr lang="en-US" sz="1600" dirty="0"/>
                        <a:t>Ridge-till</a:t>
                      </a:r>
                    </a:p>
                  </a:txBody>
                  <a:tcPr/>
                </a:tc>
                <a:tc>
                  <a:txBody>
                    <a:bodyPr/>
                    <a:lstStyle/>
                    <a:p>
                      <a:pPr algn="ctr"/>
                      <a:r>
                        <a:rPr lang="en-US" sz="1600" dirty="0"/>
                        <a:t>Allows easy incorporation of fertilizers and amendments</a:t>
                      </a:r>
                    </a:p>
                    <a:p>
                      <a:pPr algn="ctr"/>
                      <a:r>
                        <a:rPr lang="en-US" sz="1600" dirty="0"/>
                        <a:t>Some weed control</a:t>
                      </a:r>
                    </a:p>
                    <a:p>
                      <a:pPr algn="ctr"/>
                      <a:r>
                        <a:rPr lang="en-US" sz="1600" dirty="0"/>
                        <a:t>Seed zone left dry and warm</a:t>
                      </a:r>
                    </a:p>
                    <a:p>
                      <a:pPr algn="ctr"/>
                      <a:endParaRPr lang="en-US" sz="1600" dirty="0"/>
                    </a:p>
                  </a:txBody>
                  <a:tcPr/>
                </a:tc>
                <a:tc>
                  <a:txBody>
                    <a:bodyPr/>
                    <a:lstStyle/>
                    <a:p>
                      <a:pPr algn="ctr"/>
                      <a:r>
                        <a:rPr lang="en-US" sz="1600" dirty="0"/>
                        <a:t>Hard to use in sod-type and narrow-row</a:t>
                      </a:r>
                      <a:r>
                        <a:rPr lang="en-US" sz="1600" baseline="0" dirty="0"/>
                        <a:t> crop in rotation</a:t>
                      </a:r>
                    </a:p>
                    <a:p>
                      <a:pPr algn="ctr"/>
                      <a:r>
                        <a:rPr lang="en-US" sz="1600" baseline="0" dirty="0"/>
                        <a:t>Requires wheel spacing to align between ridges</a:t>
                      </a:r>
                      <a:endParaRPr lang="en-US" sz="1600" dirty="0"/>
                    </a:p>
                  </a:txBody>
                  <a:tcPr/>
                </a:tc>
                <a:extLst>
                  <a:ext uri="{0D108BD9-81ED-4DB2-BD59-A6C34878D82A}">
                    <a16:rowId xmlns:a16="http://schemas.microsoft.com/office/drawing/2014/main" val="10008"/>
                  </a:ext>
                </a:extLst>
              </a:tr>
            </a:tbl>
          </a:graphicData>
        </a:graphic>
      </p:graphicFrame>
      <p:sp>
        <p:nvSpPr>
          <p:cNvPr id="7" name="TextBox 6"/>
          <p:cNvSpPr txBox="1"/>
          <p:nvPr/>
        </p:nvSpPr>
        <p:spPr>
          <a:xfrm>
            <a:off x="1155309" y="6514459"/>
            <a:ext cx="6781800" cy="369332"/>
          </a:xfrm>
          <a:prstGeom prst="rect">
            <a:avLst/>
          </a:prstGeom>
          <a:noFill/>
        </p:spPr>
        <p:txBody>
          <a:bodyPr wrap="square" rtlCol="0">
            <a:spAutoFit/>
          </a:bodyPr>
          <a:lstStyle/>
          <a:p>
            <a:pPr algn="ctr"/>
            <a:r>
              <a:rPr lang="en-US" dirty="0"/>
              <a:t>Source: </a:t>
            </a:r>
            <a:r>
              <a:rPr lang="en-US" dirty="0" err="1"/>
              <a:t>Magdoff</a:t>
            </a:r>
            <a:r>
              <a:rPr lang="en-US" dirty="0"/>
              <a:t>, F. and H. Van </a:t>
            </a:r>
            <a:r>
              <a:rPr lang="en-US" dirty="0" err="1"/>
              <a:t>Es</a:t>
            </a:r>
            <a:r>
              <a:rPr lang="en-US" dirty="0"/>
              <a:t>. 2009. Building Soils for Better Crops</a:t>
            </a:r>
          </a:p>
        </p:txBody>
      </p:sp>
      <p:sp>
        <p:nvSpPr>
          <p:cNvPr id="2" name="Slide Number Placeholder 1"/>
          <p:cNvSpPr>
            <a:spLocks noGrp="1"/>
          </p:cNvSpPr>
          <p:nvPr>
            <p:ph type="sldNum" sz="quarter" idx="12"/>
          </p:nvPr>
        </p:nvSpPr>
        <p:spPr/>
        <p:txBody>
          <a:bodyPr/>
          <a:lstStyle/>
          <a:p>
            <a:fld id="{9FEB04EC-DC7D-4817-B255-D52B1FF7934C}" type="slidenum">
              <a:rPr lang="en-US" smtClean="0"/>
              <a:t>122</a:t>
            </a:fld>
            <a:endParaRPr lang="en-US"/>
          </a:p>
        </p:txBody>
      </p:sp>
    </p:spTree>
    <p:extLst>
      <p:ext uri="{BB962C8B-B14F-4D97-AF65-F5344CB8AC3E}">
        <p14:creationId xmlns:p14="http://schemas.microsoft.com/office/powerpoint/2010/main" val="1543425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04181151"/>
              </p:ext>
            </p:extLst>
          </p:nvPr>
        </p:nvGraphicFramePr>
        <p:xfrm>
          <a:off x="990600" y="0"/>
          <a:ext cx="8153399" cy="8046720"/>
        </p:xfrm>
        <a:graphic>
          <a:graphicData uri="http://schemas.openxmlformats.org/drawingml/2006/table">
            <a:tbl>
              <a:tblPr firstRow="1" bandRow="1">
                <a:tableStyleId>{5C22544A-7EE6-4342-B048-85BDC9FD1C3A}</a:tableStyleId>
              </a:tblPr>
              <a:tblGrid>
                <a:gridCol w="4225132">
                  <a:extLst>
                    <a:ext uri="{9D8B030D-6E8A-4147-A177-3AD203B41FA5}">
                      <a16:colId xmlns:a16="http://schemas.microsoft.com/office/drawing/2014/main" val="20000"/>
                    </a:ext>
                  </a:extLst>
                </a:gridCol>
                <a:gridCol w="1739760">
                  <a:extLst>
                    <a:ext uri="{9D8B030D-6E8A-4147-A177-3AD203B41FA5}">
                      <a16:colId xmlns:a16="http://schemas.microsoft.com/office/drawing/2014/main" val="20001"/>
                    </a:ext>
                  </a:extLst>
                </a:gridCol>
                <a:gridCol w="2188507">
                  <a:extLst>
                    <a:ext uri="{9D8B030D-6E8A-4147-A177-3AD203B41FA5}">
                      <a16:colId xmlns:a16="http://schemas.microsoft.com/office/drawing/2014/main" val="20002"/>
                    </a:ext>
                  </a:extLst>
                </a:gridCol>
              </a:tblGrid>
              <a:tr h="363557">
                <a:tc>
                  <a:txBody>
                    <a:bodyPr/>
                    <a:lstStyle/>
                    <a:p>
                      <a:r>
                        <a:rPr lang="en-US" dirty="0"/>
                        <a:t>Soil Health Indicator</a:t>
                      </a:r>
                    </a:p>
                  </a:txBody>
                  <a:tcPr>
                    <a:solidFill>
                      <a:srgbClr val="50748A"/>
                    </a:solidFill>
                  </a:tcPr>
                </a:tc>
                <a:tc>
                  <a:txBody>
                    <a:bodyPr/>
                    <a:lstStyle/>
                    <a:p>
                      <a:r>
                        <a:rPr lang="en-US" dirty="0"/>
                        <a:t>Plow-Tillage</a:t>
                      </a:r>
                    </a:p>
                  </a:txBody>
                  <a:tcPr>
                    <a:solidFill>
                      <a:srgbClr val="50748A"/>
                    </a:solidFill>
                  </a:tcPr>
                </a:tc>
                <a:tc>
                  <a:txBody>
                    <a:bodyPr/>
                    <a:lstStyle/>
                    <a:p>
                      <a:r>
                        <a:rPr lang="en-US" dirty="0"/>
                        <a:t>No-Tillage</a:t>
                      </a:r>
                    </a:p>
                  </a:txBody>
                  <a:tcPr>
                    <a:solidFill>
                      <a:srgbClr val="50748A"/>
                    </a:solidFill>
                  </a:tcPr>
                </a:tc>
                <a:extLst>
                  <a:ext uri="{0D108BD9-81ED-4DB2-BD59-A6C34878D82A}">
                    <a16:rowId xmlns:a16="http://schemas.microsoft.com/office/drawing/2014/main" val="10000"/>
                  </a:ext>
                </a:extLst>
              </a:tr>
              <a:tr h="333260">
                <a:tc gridSpan="3">
                  <a:txBody>
                    <a:bodyPr/>
                    <a:lstStyle/>
                    <a:p>
                      <a:r>
                        <a:rPr lang="en-US" sz="1600" dirty="0">
                          <a:solidFill>
                            <a:schemeClr val="bg1"/>
                          </a:solidFill>
                        </a:rPr>
                        <a:t>Physical</a:t>
                      </a:r>
                    </a:p>
                  </a:txBody>
                  <a:tcPr>
                    <a:solidFill>
                      <a:srgbClr val="50748A"/>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Aggregate stability </a:t>
                      </a:r>
                      <a:r>
                        <a:rPr kumimoji="0" lang="en-US" sz="1600" b="0" i="0" u="none" strike="noStrike" kern="1200" cap="none" spc="0" normalizeH="0" baseline="0" noProof="0" dirty="0">
                          <a:ln>
                            <a:noFill/>
                          </a:ln>
                          <a:solidFill>
                            <a:prstClr val="black"/>
                          </a:solidFill>
                          <a:effectLst/>
                          <a:uLnTx/>
                          <a:uFillTx/>
                          <a:latin typeface="+mn-lt"/>
                          <a:ea typeface="+mn-ea"/>
                          <a:cs typeface="+mn-cs"/>
                        </a:rPr>
                        <a:t>(%)</a:t>
                      </a:r>
                      <a:endParaRPr lang="en-US" sz="1600" dirty="0"/>
                    </a:p>
                  </a:txBody>
                  <a:tcPr/>
                </a:tc>
                <a:tc>
                  <a:txBody>
                    <a:bodyPr/>
                    <a:lstStyle/>
                    <a:p>
                      <a:pPr algn="ctr"/>
                      <a:r>
                        <a:rPr lang="en-US" dirty="0"/>
                        <a:t>22</a:t>
                      </a:r>
                    </a:p>
                  </a:txBody>
                  <a:tcPr/>
                </a:tc>
                <a:tc>
                  <a:txBody>
                    <a:bodyPr/>
                    <a:lstStyle/>
                    <a:p>
                      <a:pPr algn="ctr"/>
                      <a:r>
                        <a:rPr lang="en-US" dirty="0"/>
                        <a:t>50</a:t>
                      </a:r>
                    </a:p>
                  </a:txBody>
                  <a:tcPr/>
                </a:tc>
                <a:extLst>
                  <a:ext uri="{0D108BD9-81ED-4DB2-BD59-A6C34878D82A}">
                    <a16:rowId xmlns:a16="http://schemas.microsoft.com/office/drawing/2014/main" val="10002"/>
                  </a:ext>
                </a:extLst>
              </a:tr>
              <a:tr h="363557">
                <a:tc>
                  <a:txBody>
                    <a:bodyPr/>
                    <a:lstStyle/>
                    <a:p>
                      <a:pPr lvl="0"/>
                      <a:r>
                        <a:rPr lang="en-US" sz="1600" dirty="0"/>
                        <a:t>  *Bulk density (g/cm3)</a:t>
                      </a:r>
                    </a:p>
                  </a:txBody>
                  <a:tcPr/>
                </a:tc>
                <a:tc>
                  <a:txBody>
                    <a:bodyPr/>
                    <a:lstStyle/>
                    <a:p>
                      <a:pPr algn="ctr"/>
                      <a:r>
                        <a:rPr lang="en-US" dirty="0"/>
                        <a:t>1.39</a:t>
                      </a:r>
                    </a:p>
                  </a:txBody>
                  <a:tcPr/>
                </a:tc>
                <a:tc>
                  <a:txBody>
                    <a:bodyPr/>
                    <a:lstStyle/>
                    <a:p>
                      <a:pPr algn="ctr"/>
                      <a:r>
                        <a:rPr lang="en-US" dirty="0"/>
                        <a:t>1.32</a:t>
                      </a:r>
                    </a:p>
                  </a:txBody>
                  <a:tcPr/>
                </a:tc>
                <a:extLst>
                  <a:ext uri="{0D108BD9-81ED-4DB2-BD59-A6C34878D82A}">
                    <a16:rowId xmlns:a16="http://schemas.microsoft.com/office/drawing/2014/main" val="10003"/>
                  </a:ext>
                </a:extLst>
              </a:tr>
              <a:tr h="363557">
                <a:tc>
                  <a:txBody>
                    <a:bodyPr/>
                    <a:lstStyle/>
                    <a:p>
                      <a:pPr lvl="0"/>
                      <a:r>
                        <a:rPr lang="en-US" sz="1600" dirty="0"/>
                        <a:t>  *Penetration resistance (psi)</a:t>
                      </a:r>
                    </a:p>
                  </a:txBody>
                  <a:tcPr/>
                </a:tc>
                <a:tc>
                  <a:txBody>
                    <a:bodyPr/>
                    <a:lstStyle/>
                    <a:p>
                      <a:pPr algn="ctr"/>
                      <a:r>
                        <a:rPr lang="en-US" dirty="0"/>
                        <a:t>140</a:t>
                      </a:r>
                    </a:p>
                  </a:txBody>
                  <a:tcPr/>
                </a:tc>
                <a:tc>
                  <a:txBody>
                    <a:bodyPr/>
                    <a:lstStyle/>
                    <a:p>
                      <a:pPr algn="ctr"/>
                      <a:r>
                        <a:rPr lang="en-US" dirty="0"/>
                        <a:t>156</a:t>
                      </a:r>
                    </a:p>
                  </a:txBody>
                  <a:tcPr/>
                </a:tc>
                <a:extLst>
                  <a:ext uri="{0D108BD9-81ED-4DB2-BD59-A6C34878D82A}">
                    <a16:rowId xmlns:a16="http://schemas.microsoft.com/office/drawing/2014/main" val="10004"/>
                  </a:ext>
                </a:extLst>
              </a:tr>
              <a:tr h="363557">
                <a:tc>
                  <a:txBody>
                    <a:bodyPr/>
                    <a:lstStyle/>
                    <a:p>
                      <a:pPr lvl="0"/>
                      <a:r>
                        <a:rPr lang="en-US" sz="1600" dirty="0"/>
                        <a:t>  Permeability (mm/</a:t>
                      </a:r>
                      <a:r>
                        <a:rPr lang="en-US" sz="1600" dirty="0" err="1"/>
                        <a:t>hr</a:t>
                      </a:r>
                      <a:r>
                        <a:rPr lang="en-US" sz="1600" dirty="0"/>
                        <a:t>)</a:t>
                      </a:r>
                    </a:p>
                  </a:txBody>
                  <a:tcPr/>
                </a:tc>
                <a:tc>
                  <a:txBody>
                    <a:bodyPr/>
                    <a:lstStyle/>
                    <a:p>
                      <a:pPr algn="ctr"/>
                      <a:r>
                        <a:rPr lang="en-US" dirty="0"/>
                        <a:t>2.1</a:t>
                      </a:r>
                    </a:p>
                  </a:txBody>
                  <a:tcPr/>
                </a:tc>
                <a:tc>
                  <a:txBody>
                    <a:bodyPr/>
                    <a:lstStyle/>
                    <a:p>
                      <a:pPr algn="ctr"/>
                      <a:r>
                        <a:rPr lang="en-US" dirty="0"/>
                        <a:t>2.4</a:t>
                      </a:r>
                    </a:p>
                  </a:txBody>
                  <a:tcPr/>
                </a:tc>
                <a:extLst>
                  <a:ext uri="{0D108BD9-81ED-4DB2-BD59-A6C34878D82A}">
                    <a16:rowId xmlns:a16="http://schemas.microsoft.com/office/drawing/2014/main" val="10005"/>
                  </a:ext>
                </a:extLst>
              </a:tr>
              <a:tr h="363557">
                <a:tc>
                  <a:txBody>
                    <a:bodyPr/>
                    <a:lstStyle/>
                    <a:p>
                      <a:pPr lvl="0"/>
                      <a:r>
                        <a:rPr lang="en-US" sz="1600" dirty="0"/>
                        <a:t>  Plant-available water capacity (%)</a:t>
                      </a:r>
                    </a:p>
                  </a:txBody>
                  <a:tcPr/>
                </a:tc>
                <a:tc>
                  <a:txBody>
                    <a:bodyPr/>
                    <a:lstStyle/>
                    <a:p>
                      <a:pPr algn="ctr"/>
                      <a:r>
                        <a:rPr lang="en-US" dirty="0"/>
                        <a:t>29.1</a:t>
                      </a:r>
                    </a:p>
                  </a:txBody>
                  <a:tcPr/>
                </a:tc>
                <a:tc>
                  <a:txBody>
                    <a:bodyPr/>
                    <a:lstStyle/>
                    <a:p>
                      <a:pPr algn="ctr"/>
                      <a:r>
                        <a:rPr lang="en-US" dirty="0"/>
                        <a:t>35.7</a:t>
                      </a:r>
                    </a:p>
                  </a:txBody>
                  <a:tcPr/>
                </a:tc>
                <a:extLst>
                  <a:ext uri="{0D108BD9-81ED-4DB2-BD59-A6C34878D82A}">
                    <a16:rowId xmlns:a16="http://schemas.microsoft.com/office/drawing/2014/main" val="10006"/>
                  </a:ext>
                </a:extLst>
              </a:tr>
              <a:tr h="363557">
                <a:tc>
                  <a:txBody>
                    <a:bodyPr/>
                    <a:lstStyle/>
                    <a:p>
                      <a:pPr lvl="0"/>
                      <a:r>
                        <a:rPr lang="en-US" sz="1600" dirty="0"/>
                        <a:t>  Infiltration capacity (mm/</a:t>
                      </a:r>
                      <a:r>
                        <a:rPr lang="en-US" sz="1600" dirty="0" err="1"/>
                        <a:t>hr</a:t>
                      </a:r>
                      <a:r>
                        <a:rPr lang="en-US" sz="1600" dirty="0"/>
                        <a:t>)</a:t>
                      </a:r>
                    </a:p>
                  </a:txBody>
                  <a:tcPr/>
                </a:tc>
                <a:tc>
                  <a:txBody>
                    <a:bodyPr/>
                    <a:lstStyle/>
                    <a:p>
                      <a:pPr algn="ctr"/>
                      <a:r>
                        <a:rPr lang="en-US" dirty="0"/>
                        <a:t>1.58</a:t>
                      </a:r>
                    </a:p>
                  </a:txBody>
                  <a:tcPr/>
                </a:tc>
                <a:tc>
                  <a:txBody>
                    <a:bodyPr/>
                    <a:lstStyle/>
                    <a:p>
                      <a:pPr algn="ctr"/>
                      <a:r>
                        <a:rPr lang="en-US" dirty="0"/>
                        <a:t>1.63</a:t>
                      </a:r>
                    </a:p>
                  </a:txBody>
                  <a:tcPr/>
                </a:tc>
                <a:extLst>
                  <a:ext uri="{0D108BD9-81ED-4DB2-BD59-A6C34878D82A}">
                    <a16:rowId xmlns:a16="http://schemas.microsoft.com/office/drawing/2014/main" val="10007"/>
                  </a:ext>
                </a:extLst>
              </a:tr>
              <a:tr h="333260">
                <a:tc gridSpan="3">
                  <a:txBody>
                    <a:bodyPr/>
                    <a:lstStyle/>
                    <a:p>
                      <a:pPr algn="l"/>
                      <a:r>
                        <a:rPr lang="en-US" sz="1600" dirty="0">
                          <a:solidFill>
                            <a:schemeClr val="bg1"/>
                          </a:solidFill>
                        </a:rPr>
                        <a:t>Chemical</a:t>
                      </a:r>
                    </a:p>
                  </a:txBody>
                  <a:tcPr>
                    <a:solidFill>
                      <a:srgbClr val="50748A"/>
                    </a:solidFill>
                  </a:tcPr>
                </a:tc>
                <a:tc hMerge="1">
                  <a:txBody>
                    <a:bodyPr/>
                    <a:lstStyle/>
                    <a:p>
                      <a:endParaRPr lang="en-US" dirty="0"/>
                    </a:p>
                  </a:txBody>
                  <a:tcPr>
                    <a:solidFill>
                      <a:srgbClr val="50748A"/>
                    </a:solidFill>
                  </a:tcPr>
                </a:tc>
                <a:tc hMerge="1">
                  <a:txBody>
                    <a:bodyPr/>
                    <a:lstStyle/>
                    <a:p>
                      <a:endParaRPr lang="en-US" dirty="0"/>
                    </a:p>
                  </a:txBody>
                  <a:tcPr>
                    <a:solidFill>
                      <a:srgbClr val="50748A"/>
                    </a:solidFill>
                  </a:tcPr>
                </a:tc>
                <a:extLst>
                  <a:ext uri="{0D108BD9-81ED-4DB2-BD59-A6C34878D82A}">
                    <a16:rowId xmlns:a16="http://schemas.microsoft.com/office/drawing/2014/main" val="10008"/>
                  </a:ext>
                </a:extLst>
              </a:tr>
              <a:tr h="363557">
                <a:tc>
                  <a:txBody>
                    <a:bodyPr/>
                    <a:lstStyle/>
                    <a:p>
                      <a:pPr lvl="0"/>
                      <a:r>
                        <a:rPr lang="en-US" sz="1600" dirty="0"/>
                        <a:t>  Early-season nitrate-N (lbs./ac)</a:t>
                      </a:r>
                    </a:p>
                  </a:txBody>
                  <a:tcPr/>
                </a:tc>
                <a:tc>
                  <a:txBody>
                    <a:bodyPr/>
                    <a:lstStyle/>
                    <a:p>
                      <a:pPr algn="ctr"/>
                      <a:r>
                        <a:rPr lang="en-US" dirty="0"/>
                        <a:t>13</a:t>
                      </a:r>
                    </a:p>
                  </a:txBody>
                  <a:tcPr/>
                </a:tc>
                <a:tc>
                  <a:txBody>
                    <a:bodyPr/>
                    <a:lstStyle/>
                    <a:p>
                      <a:pPr algn="ctr"/>
                      <a:r>
                        <a:rPr lang="en-US" dirty="0"/>
                        <a:t>20</a:t>
                      </a:r>
                    </a:p>
                  </a:txBody>
                  <a:tcPr/>
                </a:tc>
                <a:extLst>
                  <a:ext uri="{0D108BD9-81ED-4DB2-BD59-A6C34878D82A}">
                    <a16:rowId xmlns:a16="http://schemas.microsoft.com/office/drawing/2014/main" val="10009"/>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  Phosphorus </a:t>
                      </a:r>
                      <a:r>
                        <a:rPr kumimoji="0" lang="en-US" sz="1600" b="0" i="0" u="none" strike="noStrike" kern="1200" cap="none" spc="0" normalizeH="0" baseline="0" noProof="0" dirty="0">
                          <a:ln>
                            <a:noFill/>
                          </a:ln>
                          <a:solidFill>
                            <a:prstClr val="black"/>
                          </a:solidFill>
                          <a:effectLst/>
                          <a:uLnTx/>
                          <a:uFillTx/>
                          <a:latin typeface="+mn-lt"/>
                          <a:ea typeface="+mn-ea"/>
                          <a:cs typeface="+mn-cs"/>
                        </a:rPr>
                        <a:t>(lbs./ac)</a:t>
                      </a:r>
                      <a:endParaRPr lang="en-US" sz="1600" dirty="0"/>
                    </a:p>
                  </a:txBody>
                  <a:tcPr/>
                </a:tc>
                <a:tc>
                  <a:txBody>
                    <a:bodyPr/>
                    <a:lstStyle/>
                    <a:p>
                      <a:pPr algn="ctr"/>
                      <a:r>
                        <a:rPr lang="en-US" dirty="0"/>
                        <a:t>20</a:t>
                      </a:r>
                    </a:p>
                  </a:txBody>
                  <a:tcPr/>
                </a:tc>
                <a:tc>
                  <a:txBody>
                    <a:bodyPr/>
                    <a:lstStyle/>
                    <a:p>
                      <a:pPr algn="ctr"/>
                      <a:r>
                        <a:rPr lang="en-US" dirty="0"/>
                        <a:t>21</a:t>
                      </a:r>
                    </a:p>
                  </a:txBody>
                  <a:tcPr/>
                </a:tc>
                <a:extLst>
                  <a:ext uri="{0D108BD9-81ED-4DB2-BD59-A6C34878D82A}">
                    <a16:rowId xmlns:a16="http://schemas.microsoft.com/office/drawing/2014/main" val="10010"/>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Potassium (lbs./ac)</a:t>
                      </a:r>
                      <a:endParaRPr lang="en-US" sz="1600" dirty="0"/>
                    </a:p>
                  </a:txBody>
                  <a:tcPr/>
                </a:tc>
                <a:tc>
                  <a:txBody>
                    <a:bodyPr/>
                    <a:lstStyle/>
                    <a:p>
                      <a:pPr algn="ctr"/>
                      <a:r>
                        <a:rPr lang="en-US" dirty="0"/>
                        <a:t>88</a:t>
                      </a:r>
                    </a:p>
                  </a:txBody>
                  <a:tcPr/>
                </a:tc>
                <a:tc>
                  <a:txBody>
                    <a:bodyPr/>
                    <a:lstStyle/>
                    <a:p>
                      <a:pPr algn="ctr"/>
                      <a:r>
                        <a:rPr lang="en-US" dirty="0"/>
                        <a:t>95</a:t>
                      </a:r>
                    </a:p>
                  </a:txBody>
                  <a:tcPr/>
                </a:tc>
                <a:extLst>
                  <a:ext uri="{0D108BD9-81ED-4DB2-BD59-A6C34878D82A}">
                    <a16:rowId xmlns:a16="http://schemas.microsoft.com/office/drawing/2014/main" val="10011"/>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Magnesium (lbs./ac)</a:t>
                      </a:r>
                      <a:endParaRPr lang="en-US" sz="1600" dirty="0"/>
                    </a:p>
                  </a:txBody>
                  <a:tcPr/>
                </a:tc>
                <a:tc>
                  <a:txBody>
                    <a:bodyPr/>
                    <a:lstStyle/>
                    <a:p>
                      <a:pPr algn="ctr"/>
                      <a:r>
                        <a:rPr lang="en-US" dirty="0"/>
                        <a:t>310</a:t>
                      </a:r>
                    </a:p>
                  </a:txBody>
                  <a:tcPr/>
                </a:tc>
                <a:tc>
                  <a:txBody>
                    <a:bodyPr/>
                    <a:lstStyle/>
                    <a:p>
                      <a:pPr algn="ctr"/>
                      <a:r>
                        <a:rPr lang="en-US" dirty="0"/>
                        <a:t>414</a:t>
                      </a:r>
                    </a:p>
                  </a:txBody>
                  <a:tcPr/>
                </a:tc>
                <a:extLst>
                  <a:ext uri="{0D108BD9-81ED-4DB2-BD59-A6C34878D82A}">
                    <a16:rowId xmlns:a16="http://schemas.microsoft.com/office/drawing/2014/main" val="10012"/>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Calcium (lbs./ac)</a:t>
                      </a:r>
                      <a:endParaRPr lang="en-US" sz="1600" dirty="0"/>
                    </a:p>
                  </a:txBody>
                  <a:tcPr/>
                </a:tc>
                <a:tc>
                  <a:txBody>
                    <a:bodyPr/>
                    <a:lstStyle/>
                    <a:p>
                      <a:pPr algn="ctr"/>
                      <a:r>
                        <a:rPr lang="en-US" dirty="0"/>
                        <a:t>7,172</a:t>
                      </a:r>
                    </a:p>
                  </a:txBody>
                  <a:tcPr/>
                </a:tc>
                <a:tc>
                  <a:txBody>
                    <a:bodyPr/>
                    <a:lstStyle/>
                    <a:p>
                      <a:pPr algn="ctr"/>
                      <a:r>
                        <a:rPr lang="en-US" dirty="0"/>
                        <a:t>7,152</a:t>
                      </a:r>
                    </a:p>
                  </a:txBody>
                  <a:tcPr/>
                </a:tc>
                <a:extLst>
                  <a:ext uri="{0D108BD9-81ED-4DB2-BD59-A6C34878D82A}">
                    <a16:rowId xmlns:a16="http://schemas.microsoft.com/office/drawing/2014/main" val="10013"/>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*pH</a:t>
                      </a:r>
                      <a:endParaRPr lang="en-US" sz="1600" dirty="0"/>
                    </a:p>
                  </a:txBody>
                  <a:tcPr/>
                </a:tc>
                <a:tc>
                  <a:txBody>
                    <a:bodyPr/>
                    <a:lstStyle/>
                    <a:p>
                      <a:pPr algn="ctr"/>
                      <a:r>
                        <a:rPr lang="en-US" dirty="0"/>
                        <a:t>8.0</a:t>
                      </a:r>
                    </a:p>
                  </a:txBody>
                  <a:tcPr/>
                </a:tc>
                <a:tc>
                  <a:txBody>
                    <a:bodyPr/>
                    <a:lstStyle/>
                    <a:p>
                      <a:pPr algn="ctr"/>
                      <a:r>
                        <a:rPr lang="en-US" dirty="0"/>
                        <a:t>7.8</a:t>
                      </a:r>
                    </a:p>
                  </a:txBody>
                  <a:tcPr/>
                </a:tc>
                <a:extLst>
                  <a:ext uri="{0D108BD9-81ED-4DB2-BD59-A6C34878D82A}">
                    <a16:rowId xmlns:a16="http://schemas.microsoft.com/office/drawing/2014/main" val="10014"/>
                  </a:ext>
                </a:extLst>
              </a:tr>
              <a:tr h="333260">
                <a:tc gridSpan="3">
                  <a:txBody>
                    <a:bodyPr/>
                    <a:lstStyle/>
                    <a:p>
                      <a:pPr algn="l"/>
                      <a:r>
                        <a:rPr lang="en-US" sz="1600" dirty="0">
                          <a:solidFill>
                            <a:schemeClr val="bg1"/>
                          </a:solidFill>
                        </a:rPr>
                        <a:t>Biological</a:t>
                      </a:r>
                    </a:p>
                  </a:txBody>
                  <a:tcPr>
                    <a:solidFill>
                      <a:srgbClr val="50748A"/>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15"/>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Organic Matter(%)</a:t>
                      </a:r>
                    </a:p>
                  </a:txBody>
                  <a:tcPr/>
                </a:tc>
                <a:tc>
                  <a:txBody>
                    <a:bodyPr/>
                    <a:lstStyle/>
                    <a:p>
                      <a:pPr algn="ctr"/>
                      <a:r>
                        <a:rPr lang="en-US" dirty="0"/>
                        <a:t>4.0</a:t>
                      </a:r>
                    </a:p>
                  </a:txBody>
                  <a:tcPr/>
                </a:tc>
                <a:tc>
                  <a:txBody>
                    <a:bodyPr/>
                    <a:lstStyle/>
                    <a:p>
                      <a:pPr algn="ctr"/>
                      <a:r>
                        <a:rPr lang="en-US" dirty="0"/>
                        <a:t>5.4</a:t>
                      </a:r>
                    </a:p>
                  </a:txBody>
                  <a:tcPr/>
                </a:tc>
                <a:extLst>
                  <a:ext uri="{0D108BD9-81ED-4DB2-BD59-A6C34878D82A}">
                    <a16:rowId xmlns:a16="http://schemas.microsoft.com/office/drawing/2014/main" val="10016"/>
                  </a:ext>
                </a:extLst>
              </a:tr>
              <a:tr h="3635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  Cellulose decomposition rate (%/week)</a:t>
                      </a:r>
                    </a:p>
                  </a:txBody>
                  <a:tcPr/>
                </a:tc>
                <a:tc>
                  <a:txBody>
                    <a:bodyPr/>
                    <a:lstStyle/>
                    <a:p>
                      <a:pPr algn="ctr"/>
                      <a:r>
                        <a:rPr lang="en-US" dirty="0"/>
                        <a:t>3.0</a:t>
                      </a:r>
                    </a:p>
                  </a:txBody>
                  <a:tcPr/>
                </a:tc>
                <a:tc>
                  <a:txBody>
                    <a:bodyPr/>
                    <a:lstStyle/>
                    <a:p>
                      <a:pPr algn="ctr"/>
                      <a:r>
                        <a:rPr lang="en-US" dirty="0"/>
                        <a:t>8.9</a:t>
                      </a:r>
                    </a:p>
                  </a:txBody>
                  <a:tcPr/>
                </a:tc>
                <a:extLst>
                  <a:ext uri="{0D108BD9-81ED-4DB2-BD59-A6C34878D82A}">
                    <a16:rowId xmlns:a16="http://schemas.microsoft.com/office/drawing/2014/main" val="10017"/>
                  </a:ext>
                </a:extLst>
              </a:tr>
              <a:tr h="363557">
                <a:tc>
                  <a:txBody>
                    <a:bodyPr/>
                    <a:lstStyle/>
                    <a:p>
                      <a:pPr lvl="0"/>
                      <a:r>
                        <a:rPr lang="en-US" sz="1600" dirty="0"/>
                        <a:t>  Potentially </a:t>
                      </a:r>
                      <a:r>
                        <a:rPr lang="en-US" sz="1600" dirty="0" err="1"/>
                        <a:t>mineralizable</a:t>
                      </a:r>
                      <a:r>
                        <a:rPr lang="en-US" sz="1600" dirty="0"/>
                        <a:t> N (</a:t>
                      </a:r>
                      <a:r>
                        <a:rPr lang="en-US" sz="1600" dirty="0">
                          <a:latin typeface="Arial"/>
                          <a:cs typeface="Arial"/>
                        </a:rPr>
                        <a:t>µ</a:t>
                      </a:r>
                      <a:r>
                        <a:rPr lang="en-US" sz="1600" dirty="0"/>
                        <a:t>g/g/week)</a:t>
                      </a:r>
                    </a:p>
                  </a:txBody>
                  <a:tcPr/>
                </a:tc>
                <a:tc>
                  <a:txBody>
                    <a:bodyPr/>
                    <a:lstStyle/>
                    <a:p>
                      <a:pPr algn="ctr"/>
                      <a:r>
                        <a:rPr lang="en-US" dirty="0"/>
                        <a:t>1.5</a:t>
                      </a:r>
                    </a:p>
                  </a:txBody>
                  <a:tcPr/>
                </a:tc>
                <a:tc>
                  <a:txBody>
                    <a:bodyPr/>
                    <a:lstStyle/>
                    <a:p>
                      <a:pPr algn="ctr"/>
                      <a:r>
                        <a:rPr lang="en-US" dirty="0"/>
                        <a:t>1.7</a:t>
                      </a:r>
                    </a:p>
                  </a:txBody>
                  <a:tcPr/>
                </a:tc>
                <a:extLst>
                  <a:ext uri="{0D108BD9-81ED-4DB2-BD59-A6C34878D82A}">
                    <a16:rowId xmlns:a16="http://schemas.microsoft.com/office/drawing/2014/main" val="10018"/>
                  </a:ext>
                </a:extLst>
              </a:tr>
              <a:tr h="363557">
                <a:tc>
                  <a:txBody>
                    <a:bodyPr/>
                    <a:lstStyle/>
                    <a:p>
                      <a:pPr lvl="0"/>
                      <a:r>
                        <a:rPr lang="en-US" sz="1600" dirty="0"/>
                        <a:t>  Easily extractable </a:t>
                      </a:r>
                      <a:r>
                        <a:rPr lang="en-US" sz="1600" dirty="0" err="1"/>
                        <a:t>glomalin</a:t>
                      </a:r>
                      <a:r>
                        <a:rPr lang="en-US" sz="1600" dirty="0"/>
                        <a:t> (mg/g soil)</a:t>
                      </a:r>
                    </a:p>
                  </a:txBody>
                  <a:tcPr/>
                </a:tc>
                <a:tc>
                  <a:txBody>
                    <a:bodyPr/>
                    <a:lstStyle/>
                    <a:p>
                      <a:pPr algn="ctr"/>
                      <a:r>
                        <a:rPr lang="en-US" dirty="0"/>
                        <a:t>1.2</a:t>
                      </a:r>
                    </a:p>
                  </a:txBody>
                  <a:tcPr/>
                </a:tc>
                <a:tc>
                  <a:txBody>
                    <a:bodyPr/>
                    <a:lstStyle/>
                    <a:p>
                      <a:pPr algn="ctr"/>
                      <a:r>
                        <a:rPr lang="en-US" dirty="0"/>
                        <a:t>1.7</a:t>
                      </a:r>
                    </a:p>
                  </a:txBody>
                  <a:tcPr/>
                </a:tc>
                <a:extLst>
                  <a:ext uri="{0D108BD9-81ED-4DB2-BD59-A6C34878D82A}">
                    <a16:rowId xmlns:a16="http://schemas.microsoft.com/office/drawing/2014/main" val="10019"/>
                  </a:ext>
                </a:extLst>
              </a:tr>
              <a:tr h="363557">
                <a:tc>
                  <a:txBody>
                    <a:bodyPr/>
                    <a:lstStyle/>
                    <a:p>
                      <a:pPr lvl="0"/>
                      <a:r>
                        <a:rPr lang="en-US" sz="1600" dirty="0"/>
                        <a:t>  Total </a:t>
                      </a:r>
                      <a:r>
                        <a:rPr lang="en-US" sz="1600" dirty="0" err="1"/>
                        <a:t>glomalin</a:t>
                      </a:r>
                      <a:r>
                        <a:rPr lang="en-US" sz="1600" baseline="0" dirty="0"/>
                        <a:t> (mg/g soil)</a:t>
                      </a:r>
                    </a:p>
                    <a:p>
                      <a:pPr lvl="0"/>
                      <a:r>
                        <a:rPr lang="en-US" sz="1600" baseline="0" dirty="0"/>
                        <a:t>Source: </a:t>
                      </a:r>
                      <a:r>
                        <a:rPr lang="en-US" sz="1600" baseline="0" dirty="0" err="1"/>
                        <a:t>Magdoff</a:t>
                      </a:r>
                      <a:r>
                        <a:rPr lang="en-US" sz="1600" baseline="0" dirty="0"/>
                        <a:t>, F. and H. Van </a:t>
                      </a:r>
                      <a:r>
                        <a:rPr lang="en-US" sz="1600" baseline="0" dirty="0" err="1"/>
                        <a:t>Es</a:t>
                      </a:r>
                      <a:r>
                        <a:rPr lang="en-US" sz="1600" baseline="0" dirty="0"/>
                        <a:t>. 2009. Building Soils for Better Crops</a:t>
                      </a:r>
                      <a:endParaRPr lang="en-US" sz="1600" dirty="0"/>
                    </a:p>
                  </a:txBody>
                  <a:tcPr/>
                </a:tc>
                <a:tc>
                  <a:txBody>
                    <a:bodyPr/>
                    <a:lstStyle/>
                    <a:p>
                      <a:pPr algn="ctr"/>
                      <a:r>
                        <a:rPr lang="en-US" dirty="0"/>
                        <a:t>4.3</a:t>
                      </a:r>
                    </a:p>
                  </a:txBody>
                  <a:tcPr/>
                </a:tc>
                <a:tc>
                  <a:txBody>
                    <a:bodyPr/>
                    <a:lstStyle/>
                    <a:p>
                      <a:pPr algn="ctr"/>
                      <a:r>
                        <a:rPr lang="en-US" dirty="0"/>
                        <a:t>6.6</a:t>
                      </a:r>
                    </a:p>
                    <a:p>
                      <a:pPr algn="ctr"/>
                      <a:endParaRPr lang="en-US" dirty="0"/>
                    </a:p>
                  </a:txBody>
                  <a:tcPr/>
                </a:tc>
                <a:extLst>
                  <a:ext uri="{0D108BD9-81ED-4DB2-BD59-A6C34878D82A}">
                    <a16:rowId xmlns:a16="http://schemas.microsoft.com/office/drawing/2014/main" val="10020"/>
                  </a:ext>
                </a:extLst>
              </a:tr>
            </a:tbl>
          </a:graphicData>
        </a:graphic>
      </p:graphicFrame>
      <p:sp>
        <p:nvSpPr>
          <p:cNvPr id="2" name="Slide Number Placeholder 1"/>
          <p:cNvSpPr>
            <a:spLocks noGrp="1"/>
          </p:cNvSpPr>
          <p:nvPr>
            <p:ph type="sldNum" sz="quarter" idx="12"/>
          </p:nvPr>
        </p:nvSpPr>
        <p:spPr>
          <a:xfrm>
            <a:off x="228600" y="6305550"/>
            <a:ext cx="533400" cy="476250"/>
          </a:xfrm>
        </p:spPr>
        <p:txBody>
          <a:bodyPr/>
          <a:lstStyle/>
          <a:p>
            <a:fld id="{9FEB04EC-DC7D-4817-B255-D52B1FF7934C}" type="slidenum">
              <a:rPr lang="en-US" smtClean="0"/>
              <a:t>123</a:t>
            </a:fld>
            <a:endParaRPr lang="en-US" dirty="0"/>
          </a:p>
        </p:txBody>
      </p:sp>
    </p:spTree>
    <p:extLst>
      <p:ext uri="{BB962C8B-B14F-4D97-AF65-F5344CB8AC3E}">
        <p14:creationId xmlns:p14="http://schemas.microsoft.com/office/powerpoint/2010/main" val="22746473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Tillage and Soil Structure</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5105399"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5181600"/>
            <a:ext cx="3429000" cy="369332"/>
          </a:xfrm>
          <a:prstGeom prst="rect">
            <a:avLst/>
          </a:prstGeom>
          <a:noFill/>
        </p:spPr>
        <p:txBody>
          <a:bodyPr wrap="square" rtlCol="0">
            <a:spAutoFit/>
          </a:bodyPr>
          <a:lstStyle/>
          <a:p>
            <a:r>
              <a:rPr lang="en-US" dirty="0"/>
              <a:t>Photo credit: www.extension.org</a:t>
            </a:r>
          </a:p>
        </p:txBody>
      </p:sp>
      <p:sp>
        <p:nvSpPr>
          <p:cNvPr id="3" name="Slide Number Placeholder 2"/>
          <p:cNvSpPr>
            <a:spLocks noGrp="1"/>
          </p:cNvSpPr>
          <p:nvPr>
            <p:ph type="sldNum" sz="quarter" idx="12"/>
          </p:nvPr>
        </p:nvSpPr>
        <p:spPr/>
        <p:txBody>
          <a:bodyPr/>
          <a:lstStyle/>
          <a:p>
            <a:fld id="{9FEB04EC-DC7D-4817-B255-D52B1FF7934C}" type="slidenum">
              <a:rPr lang="en-US" smtClean="0"/>
              <a:t>124</a:t>
            </a:fld>
            <a:endParaRPr lang="en-US"/>
          </a:p>
        </p:txBody>
      </p:sp>
    </p:spTree>
    <p:extLst>
      <p:ext uri="{BB962C8B-B14F-4D97-AF65-F5344CB8AC3E}">
        <p14:creationId xmlns:p14="http://schemas.microsoft.com/office/powerpoint/2010/main" val="375163448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498080" cy="1143000"/>
          </a:xfrm>
        </p:spPr>
        <p:txBody>
          <a:bodyPr/>
          <a:lstStyle/>
          <a:p>
            <a:pPr algn="ctr"/>
            <a:r>
              <a:rPr lang="en-US" dirty="0"/>
              <a:t>More Good than Bad?</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5062" y="1295400"/>
            <a:ext cx="5527338" cy="433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77000" y="4572000"/>
            <a:ext cx="2590800" cy="369332"/>
          </a:xfrm>
          <a:prstGeom prst="rect">
            <a:avLst/>
          </a:prstGeom>
          <a:noFill/>
        </p:spPr>
        <p:txBody>
          <a:bodyPr wrap="square" rtlCol="0">
            <a:spAutoFit/>
          </a:bodyPr>
          <a:lstStyle/>
          <a:p>
            <a:r>
              <a:rPr lang="en-US" dirty="0"/>
              <a:t>Photo: www.nrcs.usda.gov</a:t>
            </a:r>
          </a:p>
        </p:txBody>
      </p:sp>
      <p:sp>
        <p:nvSpPr>
          <p:cNvPr id="3" name="Slide Number Placeholder 2"/>
          <p:cNvSpPr>
            <a:spLocks noGrp="1"/>
          </p:cNvSpPr>
          <p:nvPr>
            <p:ph type="sldNum" sz="quarter" idx="12"/>
          </p:nvPr>
        </p:nvSpPr>
        <p:spPr/>
        <p:txBody>
          <a:bodyPr/>
          <a:lstStyle/>
          <a:p>
            <a:fld id="{9FEB04EC-DC7D-4817-B255-D52B1FF7934C}" type="slidenum">
              <a:rPr lang="en-US" smtClean="0"/>
              <a:t>125</a:t>
            </a:fld>
            <a:endParaRPr lang="en-US"/>
          </a:p>
        </p:txBody>
      </p:sp>
    </p:spTree>
    <p:extLst>
      <p:ext uri="{BB962C8B-B14F-4D97-AF65-F5344CB8AC3E}">
        <p14:creationId xmlns:p14="http://schemas.microsoft.com/office/powerpoint/2010/main" val="8566623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320"/>
            <a:ext cx="7924800" cy="1143000"/>
          </a:xfrm>
        </p:spPr>
        <p:txBody>
          <a:bodyPr>
            <a:normAutofit fontScale="90000"/>
          </a:bodyPr>
          <a:lstStyle/>
          <a:p>
            <a:r>
              <a:rPr lang="en-US" dirty="0" smtClean="0"/>
              <a:t>Soil Water Conditions and Effect of Heavy Traffic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705466"/>
            <a:ext cx="5224820" cy="3447067"/>
          </a:xfrm>
          <a:prstGeom prst="rect">
            <a:avLst/>
          </a:prstGeom>
        </p:spPr>
      </p:pic>
      <p:sp>
        <p:nvSpPr>
          <p:cNvPr id="4" name="TextBox 3"/>
          <p:cNvSpPr txBox="1"/>
          <p:nvPr/>
        </p:nvSpPr>
        <p:spPr>
          <a:xfrm>
            <a:off x="7391400" y="4038600"/>
            <a:ext cx="17526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64. </a:t>
            </a:r>
            <a:endParaRPr lang="en-US" dirty="0"/>
          </a:p>
        </p:txBody>
      </p:sp>
    </p:spTree>
    <p:extLst>
      <p:ext uri="{BB962C8B-B14F-4D97-AF65-F5344CB8AC3E}">
        <p14:creationId xmlns:p14="http://schemas.microsoft.com/office/powerpoint/2010/main" val="179311014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Storage and Range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1742566"/>
            <a:ext cx="3276600" cy="29193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1742566"/>
            <a:ext cx="3983736" cy="2754112"/>
          </a:xfrm>
          <a:prstGeom prst="rect">
            <a:avLst/>
          </a:prstGeom>
        </p:spPr>
      </p:pic>
    </p:spTree>
    <p:extLst>
      <p:ext uri="{BB962C8B-B14F-4D97-AF65-F5344CB8AC3E}">
        <p14:creationId xmlns:p14="http://schemas.microsoft.com/office/powerpoint/2010/main" val="37864460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Managing Soil and Pore Space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343509"/>
            <a:ext cx="4267199" cy="4140630"/>
          </a:xfrm>
          <a:prstGeom prst="rect">
            <a:avLst/>
          </a:prstGeom>
        </p:spPr>
      </p:pic>
      <p:sp>
        <p:nvSpPr>
          <p:cNvPr id="4" name="TextBox 3"/>
          <p:cNvSpPr txBox="1"/>
          <p:nvPr/>
        </p:nvSpPr>
        <p:spPr>
          <a:xfrm>
            <a:off x="7239000" y="4038600"/>
            <a:ext cx="17526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49. </a:t>
            </a:r>
            <a:endParaRPr lang="en-US" dirty="0"/>
          </a:p>
        </p:txBody>
      </p:sp>
    </p:spTree>
    <p:extLst>
      <p:ext uri="{BB962C8B-B14F-4D97-AF65-F5344CB8AC3E}">
        <p14:creationId xmlns:p14="http://schemas.microsoft.com/office/powerpoint/2010/main" val="129192591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Rebuilding Process After Tillage</a:t>
            </a:r>
          </a:p>
        </p:txBody>
      </p:sp>
      <p:sp>
        <p:nvSpPr>
          <p:cNvPr id="3" name="Content Placeholder 2"/>
          <p:cNvSpPr>
            <a:spLocks noGrp="1"/>
          </p:cNvSpPr>
          <p:nvPr>
            <p:ph idx="1"/>
          </p:nvPr>
        </p:nvSpPr>
        <p:spPr/>
        <p:txBody>
          <a:bodyPr/>
          <a:lstStyle/>
          <a:p>
            <a:r>
              <a:rPr lang="en-US" dirty="0"/>
              <a:t>Effect on carbon flow and cycling</a:t>
            </a:r>
          </a:p>
          <a:p>
            <a:r>
              <a:rPr lang="en-US" dirty="0"/>
              <a:t>Effect on soil habitat and structure </a:t>
            </a:r>
          </a:p>
        </p:txBody>
      </p:sp>
      <p:sp>
        <p:nvSpPr>
          <p:cNvPr id="4" name="Slide Number Placeholder 3"/>
          <p:cNvSpPr>
            <a:spLocks noGrp="1"/>
          </p:cNvSpPr>
          <p:nvPr>
            <p:ph type="sldNum" sz="quarter" idx="12"/>
          </p:nvPr>
        </p:nvSpPr>
        <p:spPr/>
        <p:txBody>
          <a:bodyPr/>
          <a:lstStyle/>
          <a:p>
            <a:fld id="{9FEB04EC-DC7D-4817-B255-D52B1FF7934C}" type="slidenum">
              <a:rPr lang="en-US" smtClean="0"/>
              <a:t>129</a:t>
            </a:fld>
            <a:endParaRPr lang="en-US"/>
          </a:p>
        </p:txBody>
      </p:sp>
    </p:spTree>
    <p:extLst>
      <p:ext uri="{BB962C8B-B14F-4D97-AF65-F5344CB8AC3E}">
        <p14:creationId xmlns:p14="http://schemas.microsoft.com/office/powerpoint/2010/main" val="419622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320"/>
            <a:ext cx="7498080" cy="1143000"/>
          </a:xfrm>
        </p:spPr>
        <p:txBody>
          <a:bodyPr>
            <a:normAutofit fontScale="90000"/>
          </a:bodyPr>
          <a:lstStyle/>
          <a:p>
            <a:r>
              <a:rPr lang="en-US" dirty="0" smtClean="0"/>
              <a:t>Infiltration versus Sealing and Runoff</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6593"/>
          <a:stretch/>
        </p:blipFill>
        <p:spPr>
          <a:xfrm>
            <a:off x="1363139" y="1676400"/>
            <a:ext cx="7327024" cy="2971800"/>
          </a:xfrm>
          <a:prstGeom prst="rect">
            <a:avLst/>
          </a:prstGeom>
        </p:spPr>
      </p:pic>
      <p:sp>
        <p:nvSpPr>
          <p:cNvPr id="4" name="TextBox 3"/>
          <p:cNvSpPr txBox="1"/>
          <p:nvPr/>
        </p:nvSpPr>
        <p:spPr>
          <a:xfrm>
            <a:off x="5410200" y="4916269"/>
            <a:ext cx="3581400" cy="646331"/>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16. </a:t>
            </a:r>
            <a:endParaRPr lang="en-US" dirty="0"/>
          </a:p>
        </p:txBody>
      </p:sp>
      <p:sp>
        <p:nvSpPr>
          <p:cNvPr id="5" name="Slide Number Placeholder 4"/>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13</a:t>
            </a:fld>
            <a:endParaRPr lang="en-US"/>
          </a:p>
        </p:txBody>
      </p:sp>
    </p:spTree>
    <p:extLst>
      <p:ext uri="{BB962C8B-B14F-4D97-AF65-F5344CB8AC3E}">
        <p14:creationId xmlns:p14="http://schemas.microsoft.com/office/powerpoint/2010/main" val="26894101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a:t>
            </a:r>
            <a:r>
              <a:rPr lang="en-US" dirty="0" err="1"/>
              <a:t>Nightcrawlers</a:t>
            </a:r>
            <a:r>
              <a:rPr lang="en-US" dirty="0"/>
              <a:t> and Soil Water Flow</a:t>
            </a:r>
          </a:p>
          <a:p>
            <a:pPr lvl="1"/>
            <a:r>
              <a:rPr lang="en-US" dirty="0">
                <a:hlinkClick r:id="rId3"/>
              </a:rPr>
              <a:t>http://youtu.be/OcpXeSRGdXA</a:t>
            </a:r>
            <a:endParaRPr lang="en-US" dirty="0"/>
          </a:p>
          <a:p>
            <a:pPr marL="402336" lvl="1" indent="0">
              <a:buNone/>
            </a:pPr>
            <a:endParaRPr lang="en-US" dirty="0"/>
          </a:p>
        </p:txBody>
      </p:sp>
      <p:sp>
        <p:nvSpPr>
          <p:cNvPr id="4" name="TextBox 3"/>
          <p:cNvSpPr txBox="1"/>
          <p:nvPr/>
        </p:nvSpPr>
        <p:spPr>
          <a:xfrm>
            <a:off x="3810000" y="4495800"/>
            <a:ext cx="5105400" cy="369332"/>
          </a:xfrm>
          <a:prstGeom prst="rect">
            <a:avLst/>
          </a:prstGeom>
          <a:noFill/>
        </p:spPr>
        <p:txBody>
          <a:bodyPr wrap="square" rtlCol="0">
            <a:spAutoFit/>
          </a:bodyPr>
          <a:lstStyle/>
          <a:p>
            <a:r>
              <a:rPr lang="en-US" dirty="0"/>
              <a:t>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130</a:t>
            </a:fld>
            <a:endParaRPr lang="en-US"/>
          </a:p>
        </p:txBody>
      </p:sp>
    </p:spTree>
    <p:extLst>
      <p:ext uri="{BB962C8B-B14F-4D97-AF65-F5344CB8AC3E}">
        <p14:creationId xmlns:p14="http://schemas.microsoft.com/office/powerpoint/2010/main" val="25683085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Earthworms for tillage</a:t>
            </a:r>
          </a:p>
        </p:txBody>
      </p:sp>
      <p:pic>
        <p:nvPicPr>
          <p:cNvPr id="7170" name="Picture 2" descr="C:\Users\ebendfel\Downloads\Earthworms.jpg"/>
          <p:cNvPicPr>
            <a:picLocks noChangeAspect="1" noChangeArrowheads="1"/>
          </p:cNvPicPr>
          <p:nvPr/>
        </p:nvPicPr>
        <p:blipFill rotWithShape="1">
          <a:blip r:embed="rId3">
            <a:extLst>
              <a:ext uri="{28A0092B-C50C-407E-A947-70E740481C1C}">
                <a14:useLocalDpi xmlns:a14="http://schemas.microsoft.com/office/drawing/2010/main" val="0"/>
              </a:ext>
            </a:extLst>
          </a:blip>
          <a:srcRect l="4293" t="4669" b="6458"/>
          <a:stretch/>
        </p:blipFill>
        <p:spPr bwMode="auto">
          <a:xfrm>
            <a:off x="1814731" y="1575582"/>
            <a:ext cx="6220031" cy="388268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FEB04EC-DC7D-4817-B255-D52B1FF7934C}" type="slidenum">
              <a:rPr lang="en-US" smtClean="0"/>
              <a:t>131</a:t>
            </a:fld>
            <a:endParaRPr lang="en-US"/>
          </a:p>
        </p:txBody>
      </p:sp>
    </p:spTree>
    <p:extLst>
      <p:ext uri="{BB962C8B-B14F-4D97-AF65-F5344CB8AC3E}">
        <p14:creationId xmlns:p14="http://schemas.microsoft.com/office/powerpoint/2010/main" val="262064052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Tillage Disrupts</a:t>
            </a:r>
          </a:p>
        </p:txBody>
      </p:sp>
      <p:sp>
        <p:nvSpPr>
          <p:cNvPr id="5" name="Content Placeholder 4"/>
          <p:cNvSpPr>
            <a:spLocks noGrp="1"/>
          </p:cNvSpPr>
          <p:nvPr>
            <p:ph sz="half" idx="1"/>
          </p:nvPr>
        </p:nvSpPr>
        <p:spPr/>
        <p:txBody>
          <a:bodyPr/>
          <a:lstStyle/>
          <a:p>
            <a:r>
              <a:rPr lang="en-US" dirty="0"/>
              <a:t>Earthworm </a:t>
            </a:r>
            <a:r>
              <a:rPr lang="en-US" dirty="0" err="1"/>
              <a:t>middens</a:t>
            </a:r>
            <a:r>
              <a:rPr lang="en-US" dirty="0"/>
              <a:t> and burrows</a:t>
            </a:r>
          </a:p>
          <a:p>
            <a:r>
              <a:rPr lang="en-US" dirty="0"/>
              <a:t>Role of tillage intensity</a:t>
            </a:r>
          </a:p>
          <a:p>
            <a:r>
              <a:rPr lang="en-US" dirty="0"/>
              <a:t>Tillage depth</a:t>
            </a:r>
          </a:p>
          <a:p>
            <a:r>
              <a:rPr lang="en-US" dirty="0"/>
              <a:t>Soil moisture content</a:t>
            </a:r>
          </a:p>
        </p:txBody>
      </p:sp>
      <p:pic>
        <p:nvPicPr>
          <p:cNvPr id="8194" name="Picture 2" descr="C:\Users\ebendfel\Downloads\Earthworm burr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323" y="1205464"/>
            <a:ext cx="2929509" cy="4447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68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a:t>Why Soil Organic Matter?</a:t>
            </a:r>
          </a:p>
        </p:txBody>
      </p:sp>
      <p:pic>
        <p:nvPicPr>
          <p:cNvPr id="10242" name="Picture 2" descr="C:\Users\ebendfel\Downloads\SOM_water qual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25264"/>
            <a:ext cx="6553200" cy="453285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FEB04EC-DC7D-4817-B255-D52B1FF7934C}" type="slidenum">
              <a:rPr lang="en-US" smtClean="0"/>
              <a:t>133</a:t>
            </a:fld>
            <a:endParaRPr lang="en-US"/>
          </a:p>
        </p:txBody>
      </p:sp>
    </p:spTree>
    <p:extLst>
      <p:ext uri="{BB962C8B-B14F-4D97-AF65-F5344CB8AC3E}">
        <p14:creationId xmlns:p14="http://schemas.microsoft.com/office/powerpoint/2010/main" val="166462827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Cover Crop and Residue Management Tools</a:t>
            </a:r>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53758" y="1522041"/>
            <a:ext cx="3943406" cy="306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32195" y="1670296"/>
            <a:ext cx="2743200" cy="1200329"/>
          </a:xfrm>
          <a:prstGeom prst="rect">
            <a:avLst/>
          </a:prstGeom>
        </p:spPr>
        <p:txBody>
          <a:bodyPr rtlCol="0">
            <a:spAutoFit/>
          </a:bodyPr>
          <a:lstStyle/>
          <a:p>
            <a:pPr marL="285750" indent="-285750">
              <a:buFont typeface="Arial" panose="020B0604020202020204" pitchFamily="34" charset="0"/>
              <a:buChar char="•"/>
            </a:pPr>
            <a:r>
              <a:rPr lang="en-US" sz="2400"/>
              <a:t>Roller crimper</a:t>
            </a:r>
          </a:p>
          <a:p>
            <a:pPr marL="285750" indent="-285750">
              <a:buFont typeface="Arial" panose="020B0604020202020204" pitchFamily="34" charset="0"/>
              <a:buChar char="•"/>
            </a:pPr>
            <a:r>
              <a:rPr lang="en-US" sz="2400"/>
              <a:t>Flail mower</a:t>
            </a:r>
          </a:p>
          <a:p>
            <a:pPr marL="285750" indent="-285750">
              <a:buFont typeface="Arial" panose="020B0604020202020204" pitchFamily="34" charset="0"/>
              <a:buChar char="•"/>
            </a:pPr>
            <a:r>
              <a:rPr lang="en-US" sz="2400"/>
              <a:t>Others?</a:t>
            </a:r>
          </a:p>
        </p:txBody>
      </p:sp>
      <p:sp>
        <p:nvSpPr>
          <p:cNvPr id="4" name="Slide Number Placeholder 3"/>
          <p:cNvSpPr>
            <a:spLocks noGrp="1"/>
          </p:cNvSpPr>
          <p:nvPr>
            <p:ph type="sldNum" sz="quarter" idx="12"/>
          </p:nvPr>
        </p:nvSpPr>
        <p:spPr/>
        <p:txBody>
          <a:bodyPr/>
          <a:lstStyle/>
          <a:p>
            <a:fld id="{9FEB04EC-DC7D-4817-B255-D52B1FF7934C}" type="slidenum">
              <a:rPr lang="en-US" smtClean="0"/>
              <a:t>134</a:t>
            </a:fld>
            <a:endParaRPr lang="en-US"/>
          </a:p>
        </p:txBody>
      </p:sp>
    </p:spTree>
    <p:extLst>
      <p:ext uri="{BB962C8B-B14F-4D97-AF65-F5344CB8AC3E}">
        <p14:creationId xmlns:p14="http://schemas.microsoft.com/office/powerpoint/2010/main" val="106947293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Technologies that Have </a:t>
            </a:r>
            <a:r>
              <a:rPr lang="en-US" dirty="0" smtClean="0"/>
              <a:t>Lessened </a:t>
            </a:r>
            <a:r>
              <a:rPr lang="en-US" dirty="0"/>
              <a:t>the Need for Tillage</a:t>
            </a:r>
          </a:p>
        </p:txBody>
      </p:sp>
      <p:sp>
        <p:nvSpPr>
          <p:cNvPr id="3" name="Content Placeholder 2"/>
          <p:cNvSpPr>
            <a:spLocks noGrp="1"/>
          </p:cNvSpPr>
          <p:nvPr>
            <p:ph idx="1"/>
          </p:nvPr>
        </p:nvSpPr>
        <p:spPr/>
        <p:txBody>
          <a:bodyPr/>
          <a:lstStyle/>
          <a:p>
            <a:r>
              <a:rPr lang="en-US" dirty="0"/>
              <a:t>Herbicides</a:t>
            </a:r>
          </a:p>
          <a:p>
            <a:r>
              <a:rPr lang="en-US" dirty="0"/>
              <a:t>New zone and strip tillage</a:t>
            </a:r>
          </a:p>
          <a:p>
            <a:r>
              <a:rPr lang="en-US" dirty="0"/>
              <a:t>New planters and </a:t>
            </a:r>
            <a:r>
              <a:rPr lang="en-US" dirty="0" err="1"/>
              <a:t>transplanters</a:t>
            </a:r>
            <a:endParaRPr lang="en-US" dirty="0"/>
          </a:p>
          <a:p>
            <a:r>
              <a:rPr lang="en-US" dirty="0"/>
              <a:t>New methods of cover crop management</a:t>
            </a:r>
          </a:p>
        </p:txBody>
      </p:sp>
      <p:sp>
        <p:nvSpPr>
          <p:cNvPr id="4" name="TextBox 3"/>
          <p:cNvSpPr txBox="1"/>
          <p:nvPr/>
        </p:nvSpPr>
        <p:spPr>
          <a:xfrm>
            <a:off x="5181600" y="4648200"/>
            <a:ext cx="3429000" cy="646331"/>
          </a:xfrm>
          <a:prstGeom prst="rect">
            <a:avLst/>
          </a:prstGeom>
          <a:noFill/>
        </p:spPr>
        <p:txBody>
          <a:bodyPr wrap="square" rtlCol="0">
            <a:spAutoFit/>
          </a:bodyPr>
          <a:lstStyle/>
          <a:p>
            <a:r>
              <a:rPr lang="en-US" dirty="0" err="1"/>
              <a:t>Magdoff</a:t>
            </a:r>
            <a:r>
              <a:rPr lang="en-US" dirty="0"/>
              <a:t>, F. and H. Van </a:t>
            </a:r>
            <a:r>
              <a:rPr lang="en-US" dirty="0" err="1"/>
              <a:t>Es</a:t>
            </a:r>
            <a:r>
              <a:rPr lang="en-US" dirty="0"/>
              <a:t>. 2009. Building Soils for Better Crops</a:t>
            </a:r>
          </a:p>
        </p:txBody>
      </p:sp>
      <p:sp>
        <p:nvSpPr>
          <p:cNvPr id="5" name="Slide Number Placeholder 4"/>
          <p:cNvSpPr>
            <a:spLocks noGrp="1"/>
          </p:cNvSpPr>
          <p:nvPr>
            <p:ph type="sldNum" sz="quarter" idx="12"/>
          </p:nvPr>
        </p:nvSpPr>
        <p:spPr/>
        <p:txBody>
          <a:bodyPr/>
          <a:lstStyle/>
          <a:p>
            <a:fld id="{9FEB04EC-DC7D-4817-B255-D52B1FF7934C}" type="slidenum">
              <a:rPr lang="en-US" smtClean="0"/>
              <a:t>135</a:t>
            </a:fld>
            <a:endParaRPr lang="en-US"/>
          </a:p>
        </p:txBody>
      </p:sp>
    </p:spTree>
    <p:extLst>
      <p:ext uri="{BB962C8B-B14F-4D97-AF65-F5344CB8AC3E}">
        <p14:creationId xmlns:p14="http://schemas.microsoft.com/office/powerpoint/2010/main" val="19529138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for Vegetable</a:t>
            </a:r>
          </a:p>
        </p:txBody>
      </p:sp>
      <p:sp>
        <p:nvSpPr>
          <p:cNvPr id="3" name="Content Placeholder 2"/>
          <p:cNvSpPr>
            <a:spLocks noGrp="1"/>
          </p:cNvSpPr>
          <p:nvPr>
            <p:ph idx="1"/>
          </p:nvPr>
        </p:nvSpPr>
        <p:spPr/>
        <p:txBody>
          <a:bodyPr/>
          <a:lstStyle/>
          <a:p>
            <a:r>
              <a:rPr lang="en-US" dirty="0"/>
              <a:t>Rototiller</a:t>
            </a:r>
          </a:p>
          <a:p>
            <a:r>
              <a:rPr lang="en-US" dirty="0"/>
              <a:t>Disk harrow</a:t>
            </a:r>
          </a:p>
          <a:p>
            <a:r>
              <a:rPr lang="en-US" dirty="0" err="1"/>
              <a:t>Spaders</a:t>
            </a:r>
            <a:endParaRPr lang="en-US" dirty="0"/>
          </a:p>
          <a:p>
            <a:r>
              <a:rPr lang="en-US" dirty="0"/>
              <a:t>Others?</a:t>
            </a:r>
          </a:p>
        </p:txBody>
      </p:sp>
      <p:sp>
        <p:nvSpPr>
          <p:cNvPr id="4" name="Slide Number Placeholder 3"/>
          <p:cNvSpPr>
            <a:spLocks noGrp="1"/>
          </p:cNvSpPr>
          <p:nvPr>
            <p:ph type="sldNum" sz="quarter" idx="12"/>
          </p:nvPr>
        </p:nvSpPr>
        <p:spPr/>
        <p:txBody>
          <a:bodyPr/>
          <a:lstStyle/>
          <a:p>
            <a:fld id="{9FEB04EC-DC7D-4817-B255-D52B1FF7934C}" type="slidenum">
              <a:rPr lang="en-US" smtClean="0"/>
              <a:t>136</a:t>
            </a:fld>
            <a:endParaRPr lang="en-US"/>
          </a:p>
        </p:txBody>
      </p:sp>
    </p:spTree>
    <p:extLst>
      <p:ext uri="{BB962C8B-B14F-4D97-AF65-F5344CB8AC3E}">
        <p14:creationId xmlns:p14="http://schemas.microsoft.com/office/powerpoint/2010/main" val="133988351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Compaction</a:t>
            </a:r>
          </a:p>
          <a:p>
            <a:pPr lvl="1"/>
            <a:r>
              <a:rPr lang="en-US" dirty="0">
                <a:hlinkClick r:id="rId2"/>
              </a:rPr>
              <a:t>http://youtu.be/GTUVRieYoZ8</a:t>
            </a:r>
            <a:endParaRPr lang="en-US" dirty="0"/>
          </a:p>
          <a:p>
            <a:r>
              <a:rPr lang="en-US" dirty="0"/>
              <a:t>Soil Health Lessons in a Minute: Benefits of No-till Farming</a:t>
            </a:r>
          </a:p>
          <a:p>
            <a:pPr lvl="1"/>
            <a:r>
              <a:rPr lang="en-US" dirty="0">
                <a:hlinkClick r:id="rId3"/>
              </a:rPr>
              <a:t>http://youtu.be/Rpl09XP_f-w</a:t>
            </a:r>
            <a:r>
              <a:rPr lang="en-US" dirty="0"/>
              <a:t> </a:t>
            </a:r>
          </a:p>
          <a:p>
            <a:pPr marL="402336" lvl="1" indent="0">
              <a:buNone/>
            </a:pPr>
            <a:endParaRPr lang="en-US" dirty="0"/>
          </a:p>
        </p:txBody>
      </p:sp>
      <p:sp>
        <p:nvSpPr>
          <p:cNvPr id="4" name="TextBox 3"/>
          <p:cNvSpPr txBox="1"/>
          <p:nvPr/>
        </p:nvSpPr>
        <p:spPr>
          <a:xfrm>
            <a:off x="3048000" y="4724400"/>
            <a:ext cx="6096000" cy="369332"/>
          </a:xfrm>
          <a:prstGeom prst="rect">
            <a:avLst/>
          </a:prstGeom>
          <a:noFill/>
        </p:spPr>
        <p:txBody>
          <a:bodyPr wrap="square" rtlCol="0">
            <a:spAutoFit/>
          </a:bodyPr>
          <a:lstStyle/>
          <a:p>
            <a:r>
              <a:rPr lang="en-US" dirty="0"/>
              <a:t>Source: 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137</a:t>
            </a:fld>
            <a:endParaRPr lang="en-US"/>
          </a:p>
        </p:txBody>
      </p:sp>
    </p:spTree>
    <p:extLst>
      <p:ext uri="{BB962C8B-B14F-4D97-AF65-F5344CB8AC3E}">
        <p14:creationId xmlns:p14="http://schemas.microsoft.com/office/powerpoint/2010/main" val="25683085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r>
              <a:rPr lang="en-US" sz="2400" dirty="0"/>
              <a:t>How can you increase the quantity of roots growing in your field? </a:t>
            </a:r>
          </a:p>
          <a:p>
            <a:r>
              <a:rPr lang="en-US" sz="2400" dirty="0"/>
              <a:t>Are there times of year when you don’t have a crop growing, when you could plant a cover crop? </a:t>
            </a:r>
          </a:p>
          <a:p>
            <a:r>
              <a:rPr lang="en-US" sz="2400" dirty="0"/>
              <a:t>Which cover crops might work best for you with your cropping system? </a:t>
            </a:r>
          </a:p>
          <a:p>
            <a:r>
              <a:rPr lang="en-US" sz="2400" dirty="0"/>
              <a:t>What are the limitations to doing these practices on your farm and how can they be overcome? </a:t>
            </a:r>
          </a:p>
        </p:txBody>
      </p:sp>
      <p:sp>
        <p:nvSpPr>
          <p:cNvPr id="4" name="Slide Number Placeholder 3"/>
          <p:cNvSpPr>
            <a:spLocks noGrp="1"/>
          </p:cNvSpPr>
          <p:nvPr>
            <p:ph type="sldNum" sz="quarter" idx="12"/>
          </p:nvPr>
        </p:nvSpPr>
        <p:spPr/>
        <p:txBody>
          <a:bodyPr/>
          <a:lstStyle/>
          <a:p>
            <a:fld id="{9FEB04EC-DC7D-4817-B255-D52B1FF7934C}" type="slidenum">
              <a:rPr lang="en-US" smtClean="0"/>
              <a:t>138</a:t>
            </a:fld>
            <a:endParaRPr lang="en-US"/>
          </a:p>
        </p:txBody>
      </p:sp>
    </p:spTree>
    <p:extLst>
      <p:ext uri="{BB962C8B-B14F-4D97-AF65-F5344CB8AC3E}">
        <p14:creationId xmlns:p14="http://schemas.microsoft.com/office/powerpoint/2010/main" val="5589343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4: Maximizing Living Roots</a:t>
            </a:r>
          </a:p>
        </p:txBody>
      </p:sp>
      <p:sp>
        <p:nvSpPr>
          <p:cNvPr id="4" name="Content Placeholder 2"/>
          <p:cNvSpPr>
            <a:spLocks noGrp="1"/>
          </p:cNvSpPr>
          <p:nvPr>
            <p:ph idx="1"/>
          </p:nvPr>
        </p:nvSpPr>
        <p:spPr/>
        <p:txBody>
          <a:bodyPr/>
          <a:lstStyle/>
          <a:p>
            <a:r>
              <a:rPr lang="en-US" dirty="0"/>
              <a:t>Objectives and learning outcomes</a:t>
            </a:r>
          </a:p>
          <a:p>
            <a:pPr lvl="1"/>
            <a:r>
              <a:rPr lang="en-US" dirty="0"/>
              <a:t>Principles, Partnering Practices and Illustrations</a:t>
            </a:r>
          </a:p>
          <a:p>
            <a:r>
              <a:rPr lang="en-US" dirty="0"/>
              <a:t>Basic Handout</a:t>
            </a:r>
          </a:p>
          <a:p>
            <a:r>
              <a:rPr lang="en-US" dirty="0"/>
              <a:t>Readings</a:t>
            </a:r>
          </a:p>
          <a:p>
            <a:r>
              <a:rPr lang="en-US" dirty="0"/>
              <a:t>Activity, Demonstration and/or Video</a:t>
            </a:r>
          </a:p>
          <a:p>
            <a:r>
              <a:rPr lang="en-US" dirty="0"/>
              <a:t>Digging Deeper and Additional Resources</a:t>
            </a:r>
          </a:p>
        </p:txBody>
      </p:sp>
      <p:sp>
        <p:nvSpPr>
          <p:cNvPr id="3" name="Slide Number Placeholder 2"/>
          <p:cNvSpPr>
            <a:spLocks noGrp="1"/>
          </p:cNvSpPr>
          <p:nvPr>
            <p:ph type="sldNum" sz="quarter" idx="12"/>
          </p:nvPr>
        </p:nvSpPr>
        <p:spPr/>
        <p:txBody>
          <a:bodyPr/>
          <a:lstStyle/>
          <a:p>
            <a:fld id="{9FEB04EC-DC7D-4817-B255-D52B1FF7934C}" type="slidenum">
              <a:rPr lang="en-US" smtClean="0"/>
              <a:t>139</a:t>
            </a:fld>
            <a:endParaRPr lang="en-US"/>
          </a:p>
        </p:txBody>
      </p:sp>
    </p:spTree>
    <p:extLst>
      <p:ext uri="{BB962C8B-B14F-4D97-AF65-F5344CB8AC3E}">
        <p14:creationId xmlns:p14="http://schemas.microsoft.com/office/powerpoint/2010/main" val="39597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376829"/>
            <a:ext cx="3886200" cy="5110331"/>
          </a:xfrm>
          <a:prstGeom prst="rect">
            <a:avLst/>
          </a:prstGeom>
        </p:spPr>
      </p:pic>
      <p:sp>
        <p:nvSpPr>
          <p:cNvPr id="4" name="TextBox 3"/>
          <p:cNvSpPr txBox="1"/>
          <p:nvPr/>
        </p:nvSpPr>
        <p:spPr>
          <a:xfrm>
            <a:off x="6705600" y="4343400"/>
            <a:ext cx="2286000" cy="923330"/>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43. </a:t>
            </a:r>
            <a:endParaRPr lang="en-US" dirty="0"/>
          </a:p>
        </p:txBody>
      </p:sp>
      <p:sp>
        <p:nvSpPr>
          <p:cNvPr id="2" name="Slide Number Placeholder 1"/>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14</a:t>
            </a:fld>
            <a:endParaRPr lang="en-US"/>
          </a:p>
        </p:txBody>
      </p:sp>
    </p:spTree>
    <p:extLst>
      <p:ext uri="{BB962C8B-B14F-4D97-AF65-F5344CB8AC3E}">
        <p14:creationId xmlns:p14="http://schemas.microsoft.com/office/powerpoint/2010/main" val="176394460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Farmers will demonstrate roots increase soil organic matter </a:t>
            </a:r>
          </a:p>
          <a:p>
            <a:r>
              <a:rPr lang="en-US" dirty="0"/>
              <a:t>Growers will demonstrate how to asses root quantity and health in soil. </a:t>
            </a:r>
          </a:p>
          <a:p>
            <a:r>
              <a:rPr lang="en-US" dirty="0"/>
              <a:t>Participants will gain an understanding of how roots increase organic matter and reduce soil compaction. </a:t>
            </a:r>
          </a:p>
        </p:txBody>
      </p:sp>
      <p:sp>
        <p:nvSpPr>
          <p:cNvPr id="4" name="Slide Number Placeholder 3"/>
          <p:cNvSpPr>
            <a:spLocks noGrp="1"/>
          </p:cNvSpPr>
          <p:nvPr>
            <p:ph type="sldNum" sz="quarter" idx="12"/>
          </p:nvPr>
        </p:nvSpPr>
        <p:spPr/>
        <p:txBody>
          <a:bodyPr/>
          <a:lstStyle/>
          <a:p>
            <a:fld id="{9FEB04EC-DC7D-4817-B255-D52B1FF7934C}" type="slidenum">
              <a:rPr lang="en-US" smtClean="0"/>
              <a:t>140</a:t>
            </a:fld>
            <a:endParaRPr lang="en-US"/>
          </a:p>
        </p:txBody>
      </p:sp>
    </p:spTree>
    <p:extLst>
      <p:ext uri="{BB962C8B-B14F-4D97-AF65-F5344CB8AC3E}">
        <p14:creationId xmlns:p14="http://schemas.microsoft.com/office/powerpoint/2010/main" val="259130469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t>Keep soil covered</a:t>
            </a:r>
          </a:p>
          <a:p>
            <a:pPr lvl="1"/>
            <a:r>
              <a:rPr lang="en-US" dirty="0"/>
              <a:t>Minimize soil disturbance</a:t>
            </a:r>
          </a:p>
          <a:p>
            <a:pPr lvl="1"/>
            <a:r>
              <a:rPr lang="en-US" dirty="0">
                <a:solidFill>
                  <a:srgbClr val="8C1843"/>
                </a:solidFill>
              </a:rPr>
              <a:t>Maximize living roots</a:t>
            </a:r>
          </a:p>
          <a:p>
            <a:pPr lvl="1"/>
            <a:r>
              <a:rPr lang="en-US" dirty="0"/>
              <a:t>Energize with diversity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141</a:t>
            </a:fld>
            <a:endParaRPr lang="en-US"/>
          </a:p>
        </p:txBody>
      </p:sp>
    </p:spTree>
    <p:extLst>
      <p:ext uri="{BB962C8B-B14F-4D97-AF65-F5344CB8AC3E}">
        <p14:creationId xmlns:p14="http://schemas.microsoft.com/office/powerpoint/2010/main" val="22167191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Maximizing Living Roots</a:t>
            </a:r>
          </a:p>
        </p:txBody>
      </p:sp>
      <p:sp>
        <p:nvSpPr>
          <p:cNvPr id="3" name="Content Placeholder 2"/>
          <p:cNvSpPr>
            <a:spLocks noGrp="1"/>
          </p:cNvSpPr>
          <p:nvPr>
            <p:ph idx="1"/>
          </p:nvPr>
        </p:nvSpPr>
        <p:spPr/>
        <p:txBody>
          <a:bodyPr/>
          <a:lstStyle/>
          <a:p>
            <a:r>
              <a:rPr lang="en-US" dirty="0"/>
              <a:t>Growing Healthy Roots</a:t>
            </a:r>
          </a:p>
          <a:p>
            <a:r>
              <a:rPr lang="en-US" dirty="0"/>
              <a:t>Increase Soil Organic Matter</a:t>
            </a:r>
          </a:p>
          <a:p>
            <a:r>
              <a:rPr lang="en-US" dirty="0"/>
              <a:t>Break Up Compacted Soil</a:t>
            </a:r>
          </a:p>
          <a:p>
            <a:r>
              <a:rPr lang="en-US" dirty="0"/>
              <a:t>Improve Soil Structure </a:t>
            </a:r>
          </a:p>
          <a:p>
            <a:r>
              <a:rPr lang="en-US" dirty="0"/>
              <a:t>Damage of Tillage</a:t>
            </a:r>
          </a:p>
        </p:txBody>
      </p:sp>
      <p:pic>
        <p:nvPicPr>
          <p:cNvPr id="8194" name="Picture 2" descr="http://www.ars.usda.gov/is/graphics/photos/aug97/k7705-1i.jpg"/>
          <p:cNvPicPr>
            <a:picLocks noChangeAspect="1" noChangeArrowheads="1"/>
          </p:cNvPicPr>
          <p:nvPr/>
        </p:nvPicPr>
        <p:blipFill rotWithShape="1">
          <a:blip r:embed="rId2">
            <a:extLst>
              <a:ext uri="{28A0092B-C50C-407E-A947-70E740481C1C}">
                <a14:useLocalDpi xmlns:a14="http://schemas.microsoft.com/office/drawing/2010/main" val="0"/>
              </a:ext>
            </a:extLst>
          </a:blip>
          <a:srcRect l="54647"/>
          <a:stretch/>
        </p:blipFill>
        <p:spPr bwMode="auto">
          <a:xfrm>
            <a:off x="6810957" y="1371600"/>
            <a:ext cx="2030137" cy="32861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142</a:t>
            </a:fld>
            <a:endParaRPr lang="en-US"/>
          </a:p>
        </p:txBody>
      </p:sp>
    </p:spTree>
    <p:extLst>
      <p:ext uri="{BB962C8B-B14F-4D97-AF65-F5344CB8AC3E}">
        <p14:creationId xmlns:p14="http://schemas.microsoft.com/office/powerpoint/2010/main" val="324730273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Growing Healthy Roots</a:t>
            </a:r>
          </a:p>
        </p:txBody>
      </p:sp>
      <p:sp>
        <p:nvSpPr>
          <p:cNvPr id="3" name="Content Placeholder 2"/>
          <p:cNvSpPr>
            <a:spLocks noGrp="1"/>
          </p:cNvSpPr>
          <p:nvPr>
            <p:ph idx="1"/>
          </p:nvPr>
        </p:nvSpPr>
        <p:spPr>
          <a:xfrm>
            <a:off x="1295400" y="1447800"/>
            <a:ext cx="7638288" cy="4800600"/>
          </a:xfrm>
        </p:spPr>
        <p:txBody>
          <a:bodyPr/>
          <a:lstStyle/>
          <a:p>
            <a:r>
              <a:rPr lang="en-US" dirty="0"/>
              <a:t>More Healthy Roots = More healthy crops and more yield</a:t>
            </a:r>
          </a:p>
          <a:p>
            <a:r>
              <a:rPr lang="en-US" dirty="0"/>
              <a:t>Cover crops are more effective when they have a healthy root system </a:t>
            </a:r>
          </a:p>
          <a:p>
            <a:pPr lvl="1"/>
            <a:r>
              <a:rPr lang="en-US" sz="2000" dirty="0"/>
              <a:t>Limit erosion</a:t>
            </a:r>
          </a:p>
          <a:p>
            <a:pPr lvl="1"/>
            <a:r>
              <a:rPr lang="en-US" sz="2000" dirty="0"/>
              <a:t>Increase organic matter</a:t>
            </a:r>
          </a:p>
          <a:p>
            <a:pPr lvl="1"/>
            <a:r>
              <a:rPr lang="en-US" sz="2000" dirty="0"/>
              <a:t>Improve water infiltration </a:t>
            </a:r>
          </a:p>
          <a:p>
            <a:pPr lvl="1"/>
            <a:r>
              <a:rPr lang="en-US" sz="2000" dirty="0"/>
              <a:t>Break up compacted soil</a:t>
            </a:r>
          </a:p>
          <a:p>
            <a:pPr lvl="1"/>
            <a:r>
              <a:rPr lang="en-US" sz="2000" dirty="0"/>
              <a:t>Improve soil structure </a:t>
            </a:r>
          </a:p>
        </p:txBody>
      </p:sp>
      <p:sp>
        <p:nvSpPr>
          <p:cNvPr id="4" name="Slide Number Placeholder 3"/>
          <p:cNvSpPr>
            <a:spLocks noGrp="1"/>
          </p:cNvSpPr>
          <p:nvPr>
            <p:ph type="sldNum" sz="quarter" idx="12"/>
          </p:nvPr>
        </p:nvSpPr>
        <p:spPr/>
        <p:txBody>
          <a:bodyPr/>
          <a:lstStyle/>
          <a:p>
            <a:fld id="{9FEB04EC-DC7D-4817-B255-D52B1FF7934C}" type="slidenum">
              <a:rPr lang="en-US" smtClean="0"/>
              <a:t>143</a:t>
            </a:fld>
            <a:endParaRPr lang="en-US"/>
          </a:p>
        </p:txBody>
      </p:sp>
    </p:spTree>
    <p:extLst>
      <p:ext uri="{BB962C8B-B14F-4D97-AF65-F5344CB8AC3E}">
        <p14:creationId xmlns:p14="http://schemas.microsoft.com/office/powerpoint/2010/main" val="124859586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Organic Matter</a:t>
            </a:r>
          </a:p>
        </p:txBody>
      </p:sp>
      <p:sp>
        <p:nvSpPr>
          <p:cNvPr id="3" name="Content Placeholder 2"/>
          <p:cNvSpPr>
            <a:spLocks noGrp="1"/>
          </p:cNvSpPr>
          <p:nvPr>
            <p:ph idx="1"/>
          </p:nvPr>
        </p:nvSpPr>
        <p:spPr/>
        <p:txBody>
          <a:bodyPr/>
          <a:lstStyle/>
          <a:p>
            <a:r>
              <a:rPr lang="en-US" dirty="0"/>
              <a:t>Roots add organic matter to soil</a:t>
            </a:r>
          </a:p>
          <a:p>
            <a:r>
              <a:rPr lang="en-US" dirty="0"/>
              <a:t>Roots and microbes interact</a:t>
            </a:r>
          </a:p>
          <a:p>
            <a:r>
              <a:rPr lang="en-US" dirty="0"/>
              <a:t>Cycle nutrients</a:t>
            </a:r>
          </a:p>
          <a:p>
            <a:r>
              <a:rPr lang="en-US" dirty="0"/>
              <a:t>Plants provide sugars for beneficial microorganisms </a:t>
            </a:r>
          </a:p>
        </p:txBody>
      </p:sp>
      <p:sp>
        <p:nvSpPr>
          <p:cNvPr id="4" name="Slide Number Placeholder 3"/>
          <p:cNvSpPr>
            <a:spLocks noGrp="1"/>
          </p:cNvSpPr>
          <p:nvPr>
            <p:ph type="sldNum" sz="quarter" idx="12"/>
          </p:nvPr>
        </p:nvSpPr>
        <p:spPr/>
        <p:txBody>
          <a:bodyPr/>
          <a:lstStyle/>
          <a:p>
            <a:fld id="{9FEB04EC-DC7D-4817-B255-D52B1FF7934C}" type="slidenum">
              <a:rPr lang="en-US" smtClean="0"/>
              <a:t>144</a:t>
            </a:fld>
            <a:endParaRPr lang="en-US"/>
          </a:p>
        </p:txBody>
      </p:sp>
    </p:spTree>
    <p:extLst>
      <p:ext uri="{BB962C8B-B14F-4D97-AF65-F5344CB8AC3E}">
        <p14:creationId xmlns:p14="http://schemas.microsoft.com/office/powerpoint/2010/main" val="20849860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Organic Matter</a:t>
            </a:r>
          </a:p>
        </p:txBody>
      </p:sp>
      <p:sp>
        <p:nvSpPr>
          <p:cNvPr id="3" name="Content Placeholder 2"/>
          <p:cNvSpPr>
            <a:spLocks noGrp="1"/>
          </p:cNvSpPr>
          <p:nvPr>
            <p:ph idx="1"/>
          </p:nvPr>
        </p:nvSpPr>
        <p:spPr/>
        <p:txBody>
          <a:bodyPr/>
          <a:lstStyle/>
          <a:p>
            <a:r>
              <a:rPr lang="en-US" dirty="0" err="1"/>
              <a:t>Rhizosphere</a:t>
            </a:r>
            <a:r>
              <a:rPr lang="en-US" dirty="0"/>
              <a:t> </a:t>
            </a:r>
          </a:p>
          <a:p>
            <a:r>
              <a:rPr lang="en-US" dirty="0"/>
              <a:t>Fungi</a:t>
            </a:r>
          </a:p>
          <a:p>
            <a:r>
              <a:rPr lang="en-US" dirty="0"/>
              <a:t>Bacteria</a:t>
            </a:r>
          </a:p>
          <a:p>
            <a:r>
              <a:rPr lang="en-US" dirty="0"/>
              <a:t>Nematodes </a:t>
            </a:r>
          </a:p>
          <a:p>
            <a:r>
              <a:rPr lang="en-US" dirty="0"/>
              <a:t>No roots = no community</a:t>
            </a:r>
          </a:p>
          <a:p>
            <a:r>
              <a:rPr lang="en-US" dirty="0"/>
              <a:t>Microbes work harder to survive  </a:t>
            </a:r>
          </a:p>
        </p:txBody>
      </p:sp>
      <p:pic>
        <p:nvPicPr>
          <p:cNvPr id="9218" name="Picture 2" descr="http://www.ars.usda.gov/is/pr/2013/cornresidue1301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371600"/>
            <a:ext cx="3564517"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145</a:t>
            </a:fld>
            <a:endParaRPr lang="en-US"/>
          </a:p>
        </p:txBody>
      </p:sp>
    </p:spTree>
    <p:extLst>
      <p:ext uri="{BB962C8B-B14F-4D97-AF65-F5344CB8AC3E}">
        <p14:creationId xmlns:p14="http://schemas.microsoft.com/office/powerpoint/2010/main" val="37156550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Increase Organic Matter</a:t>
            </a:r>
          </a:p>
        </p:txBody>
      </p:sp>
      <p:sp>
        <p:nvSpPr>
          <p:cNvPr id="3" name="Content Placeholder 2"/>
          <p:cNvSpPr>
            <a:spLocks noGrp="1"/>
          </p:cNvSpPr>
          <p:nvPr>
            <p:ph idx="1"/>
          </p:nvPr>
        </p:nvSpPr>
        <p:spPr>
          <a:xfrm>
            <a:off x="1435608" y="1143000"/>
            <a:ext cx="7498080" cy="4800600"/>
          </a:xfrm>
        </p:spPr>
        <p:txBody>
          <a:bodyPr/>
          <a:lstStyle/>
          <a:p>
            <a:r>
              <a:rPr lang="en-US" dirty="0"/>
              <a:t>Goal = Help Microbes help you. </a:t>
            </a:r>
          </a:p>
        </p:txBody>
      </p:sp>
      <p:pic>
        <p:nvPicPr>
          <p:cNvPr id="1026" name="Picture 2" descr="http://www.nrcs.usda.gov/Internet/FSE_MEDIA/nrcs142p2_0498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851101"/>
            <a:ext cx="4762337" cy="36454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86600" y="4876800"/>
            <a:ext cx="1752600" cy="646331"/>
          </a:xfrm>
          <a:prstGeom prst="rect">
            <a:avLst/>
          </a:prstGeom>
          <a:noFill/>
        </p:spPr>
        <p:txBody>
          <a:bodyPr wrap="square" rtlCol="0">
            <a:spAutoFit/>
          </a:bodyPr>
          <a:lstStyle/>
          <a:p>
            <a:r>
              <a:rPr lang="en-US" dirty="0"/>
              <a:t>Source: The Soil Biology Primer</a:t>
            </a:r>
          </a:p>
        </p:txBody>
      </p:sp>
      <p:sp>
        <p:nvSpPr>
          <p:cNvPr id="5" name="Slide Number Placeholder 4"/>
          <p:cNvSpPr>
            <a:spLocks noGrp="1"/>
          </p:cNvSpPr>
          <p:nvPr>
            <p:ph type="sldNum" sz="quarter" idx="12"/>
          </p:nvPr>
        </p:nvSpPr>
        <p:spPr/>
        <p:txBody>
          <a:bodyPr/>
          <a:lstStyle/>
          <a:p>
            <a:fld id="{9FEB04EC-DC7D-4817-B255-D52B1FF7934C}" type="slidenum">
              <a:rPr lang="en-US" smtClean="0"/>
              <a:t>146</a:t>
            </a:fld>
            <a:endParaRPr lang="en-US"/>
          </a:p>
        </p:txBody>
      </p:sp>
    </p:spTree>
    <p:extLst>
      <p:ext uri="{BB962C8B-B14F-4D97-AF65-F5344CB8AC3E}">
        <p14:creationId xmlns:p14="http://schemas.microsoft.com/office/powerpoint/2010/main" val="15434252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Increase Water Infiltration </a:t>
            </a:r>
          </a:p>
        </p:txBody>
      </p:sp>
      <p:sp>
        <p:nvSpPr>
          <p:cNvPr id="3" name="Content Placeholder 2"/>
          <p:cNvSpPr>
            <a:spLocks noGrp="1"/>
          </p:cNvSpPr>
          <p:nvPr>
            <p:ph idx="1"/>
          </p:nvPr>
        </p:nvSpPr>
        <p:spPr/>
        <p:txBody>
          <a:bodyPr/>
          <a:lstStyle/>
          <a:p>
            <a:r>
              <a:rPr lang="en-US" dirty="0"/>
              <a:t>Roots increase macro pore space </a:t>
            </a:r>
          </a:p>
          <a:p>
            <a:pPr lvl="1"/>
            <a:r>
              <a:rPr lang="en-US" dirty="0"/>
              <a:t>Roots have access to air and water</a:t>
            </a:r>
          </a:p>
          <a:p>
            <a:r>
              <a:rPr lang="en-US" dirty="0"/>
              <a:t>Increase soil organic matter</a:t>
            </a:r>
          </a:p>
          <a:p>
            <a:pPr lvl="1"/>
            <a:r>
              <a:rPr lang="en-US" dirty="0"/>
              <a:t>Increase in water infiltration</a:t>
            </a:r>
          </a:p>
          <a:p>
            <a:pPr lvl="1"/>
            <a:r>
              <a:rPr lang="en-US" dirty="0"/>
              <a:t>Increase in water holding capacity </a:t>
            </a:r>
            <a:r>
              <a:rPr lang="en-US" dirty="0" err="1"/>
              <a:t>durring</a:t>
            </a:r>
            <a:r>
              <a:rPr lang="en-US" dirty="0"/>
              <a:t> drought  </a:t>
            </a:r>
          </a:p>
          <a:p>
            <a:pPr lvl="1"/>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147</a:t>
            </a:fld>
            <a:endParaRPr lang="en-US"/>
          </a:p>
        </p:txBody>
      </p:sp>
    </p:spTree>
    <p:extLst>
      <p:ext uri="{BB962C8B-B14F-4D97-AF65-F5344CB8AC3E}">
        <p14:creationId xmlns:p14="http://schemas.microsoft.com/office/powerpoint/2010/main" val="85666236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up compacted soils</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r>
              <a:rPr lang="en-US" dirty="0"/>
              <a:t>Test using penetrometer </a:t>
            </a:r>
          </a:p>
          <a:p>
            <a:r>
              <a:rPr lang="en-US" dirty="0"/>
              <a:t>Know soil moisture </a:t>
            </a:r>
          </a:p>
          <a:p>
            <a:pPr marL="82296" indent="0">
              <a:buNone/>
            </a:pPr>
            <a:endParaRPr lang="en-US" dirty="0"/>
          </a:p>
        </p:txBody>
      </p:sp>
      <p:pic>
        <p:nvPicPr>
          <p:cNvPr id="3074" name="Picture 2" descr="Even though he is putting his entire weight on it, Henderson's soil pressure probe cannot penetrate the surface of the soil on his neighbor's dryland wheat crop, which has been farmed with conventional plowing methods."/>
          <p:cNvPicPr>
            <a:picLocks noChangeAspect="1" noChangeArrowheads="1"/>
          </p:cNvPicPr>
          <p:nvPr/>
        </p:nvPicPr>
        <p:blipFill rotWithShape="1">
          <a:blip r:embed="rId2">
            <a:extLst>
              <a:ext uri="{28A0092B-C50C-407E-A947-70E740481C1C}">
                <a14:useLocalDpi xmlns:a14="http://schemas.microsoft.com/office/drawing/2010/main" val="0"/>
              </a:ext>
            </a:extLst>
          </a:blip>
          <a:srcRect l="16712"/>
          <a:stretch/>
        </p:blipFill>
        <p:spPr bwMode="auto">
          <a:xfrm>
            <a:off x="1392702" y="1524000"/>
            <a:ext cx="3712698"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41786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Break up compacted soils</a:t>
            </a:r>
          </a:p>
        </p:txBody>
      </p:sp>
      <p:sp>
        <p:nvSpPr>
          <p:cNvPr id="3" name="Content Placeholder 2"/>
          <p:cNvSpPr>
            <a:spLocks noGrp="1"/>
          </p:cNvSpPr>
          <p:nvPr>
            <p:ph idx="1"/>
          </p:nvPr>
        </p:nvSpPr>
        <p:spPr>
          <a:xfrm>
            <a:off x="1435608" y="1295400"/>
            <a:ext cx="7498080" cy="4800600"/>
          </a:xfrm>
        </p:spPr>
        <p:txBody>
          <a:bodyPr/>
          <a:lstStyle/>
          <a:p>
            <a:r>
              <a:rPr lang="en-US" dirty="0"/>
              <a:t>Plant roots revers the effects of soil compaction </a:t>
            </a:r>
          </a:p>
        </p:txBody>
      </p:sp>
      <p:pic>
        <p:nvPicPr>
          <p:cNvPr id="2050" name="Picture 2" descr="Illustration showing soil profiles of pre-settlement soil, agricultural land, compacted urban soil, restored s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514600"/>
            <a:ext cx="4114800" cy="30861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149</a:t>
            </a:fld>
            <a:endParaRPr lang="en-US"/>
          </a:p>
        </p:txBody>
      </p:sp>
    </p:spTree>
    <p:extLst>
      <p:ext uri="{BB962C8B-B14F-4D97-AF65-F5344CB8AC3E}">
        <p14:creationId xmlns:p14="http://schemas.microsoft.com/office/powerpoint/2010/main" val="2620640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Characteristics of a Strong Soil Ecosystem</a:t>
            </a:r>
            <a:endParaRPr lang="en-US" dirty="0"/>
          </a:p>
        </p:txBody>
      </p:sp>
      <p:sp>
        <p:nvSpPr>
          <p:cNvPr id="3" name="Content Placeholder 2"/>
          <p:cNvSpPr>
            <a:spLocks noGrp="1"/>
          </p:cNvSpPr>
          <p:nvPr>
            <p:ph idx="1"/>
          </p:nvPr>
        </p:nvSpPr>
        <p:spPr/>
        <p:txBody>
          <a:bodyPr/>
          <a:lstStyle/>
          <a:p>
            <a:r>
              <a:rPr lang="en-US" dirty="0" smtClean="0"/>
              <a:t>Efficiency</a:t>
            </a:r>
          </a:p>
          <a:p>
            <a:r>
              <a:rPr lang="en-US" dirty="0" smtClean="0"/>
              <a:t>Diversity</a:t>
            </a:r>
          </a:p>
          <a:p>
            <a:r>
              <a:rPr lang="en-US" dirty="0" smtClean="0"/>
              <a:t>Self-sufficiency</a:t>
            </a:r>
          </a:p>
          <a:p>
            <a:r>
              <a:rPr lang="en-US" dirty="0" smtClean="0"/>
              <a:t>Self-regulation</a:t>
            </a:r>
          </a:p>
          <a:p>
            <a:r>
              <a:rPr lang="en-US" dirty="0" smtClean="0"/>
              <a:t>Resiliency</a:t>
            </a: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15</a:t>
            </a:fld>
            <a:endParaRPr lang="en-US"/>
          </a:p>
        </p:txBody>
      </p:sp>
    </p:spTree>
    <p:extLst>
      <p:ext uri="{BB962C8B-B14F-4D97-AF65-F5344CB8AC3E}">
        <p14:creationId xmlns:p14="http://schemas.microsoft.com/office/powerpoint/2010/main" val="39768090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up compacted soils</a:t>
            </a:r>
          </a:p>
        </p:txBody>
      </p:sp>
      <p:sp>
        <p:nvSpPr>
          <p:cNvPr id="3" name="Content Placeholder 2"/>
          <p:cNvSpPr>
            <a:spLocks noGrp="1"/>
          </p:cNvSpPr>
          <p:nvPr>
            <p:ph idx="1"/>
          </p:nvPr>
        </p:nvSpPr>
        <p:spPr/>
        <p:txBody>
          <a:bodyPr/>
          <a:lstStyle/>
          <a:p>
            <a:r>
              <a:rPr lang="en-US" dirty="0"/>
              <a:t>Cover crops for the job </a:t>
            </a:r>
          </a:p>
        </p:txBody>
      </p:sp>
      <p:pic>
        <p:nvPicPr>
          <p:cNvPr id="4098" name="Picture 2" descr="http://beefcattle101.files.wordpress.com/2014/08/nrcs141p2_0278981.jpg?w=6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158411"/>
            <a:ext cx="2362200" cy="39812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nrcs.usda.gov/Internet/FSE_MEDIA/stelprdb1086070.gif"/>
          <p:cNvPicPr>
            <a:picLocks noChangeAspect="1" noChangeArrowheads="1"/>
          </p:cNvPicPr>
          <p:nvPr/>
        </p:nvPicPr>
        <p:blipFill rotWithShape="1">
          <a:blip r:embed="rId3">
            <a:extLst>
              <a:ext uri="{28A0092B-C50C-407E-A947-70E740481C1C}">
                <a14:useLocalDpi xmlns:a14="http://schemas.microsoft.com/office/drawing/2010/main" val="0"/>
              </a:ext>
            </a:extLst>
          </a:blip>
          <a:srcRect l="19973"/>
          <a:stretch/>
        </p:blipFill>
        <p:spPr bwMode="auto">
          <a:xfrm>
            <a:off x="3713870" y="2920322"/>
            <a:ext cx="2667879" cy="22193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nrcs.usda.gov/Internet/FSE_MEDIA/stelprdb114267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837" r="25491"/>
          <a:stretch/>
        </p:blipFill>
        <p:spPr bwMode="auto">
          <a:xfrm>
            <a:off x="990600" y="2137536"/>
            <a:ext cx="2552021" cy="300211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150</a:t>
            </a:fld>
            <a:endParaRPr lang="en-US"/>
          </a:p>
        </p:txBody>
      </p:sp>
    </p:spTree>
    <p:extLst>
      <p:ext uri="{BB962C8B-B14F-4D97-AF65-F5344CB8AC3E}">
        <p14:creationId xmlns:p14="http://schemas.microsoft.com/office/powerpoint/2010/main" val="27383796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Breaking up compacted soils</a:t>
            </a:r>
          </a:p>
        </p:txBody>
      </p:sp>
      <p:sp>
        <p:nvSpPr>
          <p:cNvPr id="3" name="Content Placeholder 2"/>
          <p:cNvSpPr>
            <a:spLocks noGrp="1"/>
          </p:cNvSpPr>
          <p:nvPr>
            <p:ph idx="1"/>
          </p:nvPr>
        </p:nvSpPr>
        <p:spPr>
          <a:xfrm>
            <a:off x="1295400" y="1447800"/>
            <a:ext cx="7409688" cy="4800600"/>
          </a:xfrm>
        </p:spPr>
        <p:txBody>
          <a:bodyPr/>
          <a:lstStyle/>
          <a:p>
            <a:r>
              <a:rPr lang="en-US" dirty="0"/>
              <a:t>Hard Pan – plowing or traffic</a:t>
            </a:r>
          </a:p>
          <a:p>
            <a:r>
              <a:rPr lang="en-US" dirty="0"/>
              <a:t>More usable soil for crops</a:t>
            </a:r>
          </a:p>
          <a:p>
            <a:pPr lvl="1"/>
            <a:r>
              <a:rPr lang="en-US" dirty="0"/>
              <a:t>Nutrients</a:t>
            </a:r>
          </a:p>
          <a:p>
            <a:pPr lvl="1"/>
            <a:r>
              <a:rPr lang="en-US" dirty="0"/>
              <a:t>Water</a:t>
            </a:r>
          </a:p>
          <a:p>
            <a:pPr lvl="1"/>
            <a:r>
              <a:rPr lang="en-US" dirty="0"/>
              <a:t>Air Exchange</a:t>
            </a:r>
          </a:p>
          <a:p>
            <a:pPr lvl="1"/>
            <a:endParaRPr lang="en-US" dirty="0"/>
          </a:p>
        </p:txBody>
      </p:sp>
      <p:pic>
        <p:nvPicPr>
          <p:cNvPr id="5122" name="Picture 2" descr="http://www.nrcs.usda.gov/Internet/FSE_MEDIA/nrcs141p2_0158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3863" y="1524000"/>
            <a:ext cx="2331537" cy="404450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151</a:t>
            </a:fld>
            <a:endParaRPr lang="en-US"/>
          </a:p>
        </p:txBody>
      </p:sp>
    </p:spTree>
    <p:extLst>
      <p:ext uri="{BB962C8B-B14F-4D97-AF65-F5344CB8AC3E}">
        <p14:creationId xmlns:p14="http://schemas.microsoft.com/office/powerpoint/2010/main" val="25913046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Compaction</a:t>
            </a:r>
          </a:p>
          <a:p>
            <a:pPr lvl="1"/>
            <a:r>
              <a:rPr lang="en-US" dirty="0">
                <a:hlinkClick r:id="rId2"/>
              </a:rPr>
              <a:t>http://youtu.be/GTUVRieYoZ8</a:t>
            </a:r>
            <a:endParaRPr lang="en-US" dirty="0"/>
          </a:p>
          <a:p>
            <a:pPr marL="402336" lvl="1" indent="0">
              <a:buNone/>
            </a:pPr>
            <a:endParaRPr lang="en-US" dirty="0"/>
          </a:p>
          <a:p>
            <a:r>
              <a:rPr lang="en-US" dirty="0"/>
              <a:t>The Science of Soil Health: Soil Feeds Plants, and Vice Versa</a:t>
            </a:r>
          </a:p>
          <a:p>
            <a:pPr lvl="1"/>
            <a:r>
              <a:rPr lang="en-US" dirty="0">
                <a:hlinkClick r:id="rId3"/>
              </a:rPr>
              <a:t>http://youtu.be/xgy9ArBpNiI</a:t>
            </a:r>
            <a:endParaRPr lang="en-US" dirty="0"/>
          </a:p>
          <a:p>
            <a:pPr lvl="1"/>
            <a:endParaRPr lang="en-US" dirty="0"/>
          </a:p>
          <a:p>
            <a:endParaRPr lang="en-US" dirty="0"/>
          </a:p>
          <a:p>
            <a:endParaRPr lang="en-US" dirty="0"/>
          </a:p>
        </p:txBody>
      </p:sp>
      <p:sp>
        <p:nvSpPr>
          <p:cNvPr id="4" name="TextBox 3"/>
          <p:cNvSpPr txBox="1"/>
          <p:nvPr/>
        </p:nvSpPr>
        <p:spPr>
          <a:xfrm>
            <a:off x="2209800" y="4992355"/>
            <a:ext cx="6400800" cy="369332"/>
          </a:xfrm>
          <a:prstGeom prst="rect">
            <a:avLst/>
          </a:prstGeom>
          <a:noFill/>
        </p:spPr>
        <p:txBody>
          <a:bodyPr wrap="square" rtlCol="0">
            <a:spAutoFit/>
          </a:bodyPr>
          <a:lstStyle/>
          <a:p>
            <a:r>
              <a:rPr lang="en-US" dirty="0"/>
              <a:t>Source: 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152</a:t>
            </a:fld>
            <a:endParaRPr lang="en-US"/>
          </a:p>
        </p:txBody>
      </p:sp>
    </p:spTree>
    <p:extLst>
      <p:ext uri="{BB962C8B-B14F-4D97-AF65-F5344CB8AC3E}">
        <p14:creationId xmlns:p14="http://schemas.microsoft.com/office/powerpoint/2010/main" val="256830856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 Soil Structure</a:t>
            </a:r>
          </a:p>
        </p:txBody>
      </p:sp>
      <p:sp>
        <p:nvSpPr>
          <p:cNvPr id="3" name="Content Placeholder 2"/>
          <p:cNvSpPr>
            <a:spLocks noGrp="1"/>
          </p:cNvSpPr>
          <p:nvPr>
            <p:ph idx="1"/>
          </p:nvPr>
        </p:nvSpPr>
        <p:spPr/>
        <p:txBody>
          <a:bodyPr/>
          <a:lstStyle/>
          <a:p>
            <a:r>
              <a:rPr lang="en-US" dirty="0"/>
              <a:t>Roots produce Exudate</a:t>
            </a:r>
          </a:p>
          <a:p>
            <a:pPr lvl="1"/>
            <a:r>
              <a:rPr lang="en-US" dirty="0"/>
              <a:t>Encourage some microbes</a:t>
            </a:r>
          </a:p>
          <a:p>
            <a:pPr lvl="1"/>
            <a:r>
              <a:rPr lang="en-US" dirty="0"/>
              <a:t>Discourage other microbes </a:t>
            </a:r>
          </a:p>
          <a:p>
            <a:pPr lvl="1"/>
            <a:r>
              <a:rPr lang="en-US" dirty="0"/>
              <a:t>Fend off herbivores</a:t>
            </a:r>
          </a:p>
          <a:p>
            <a:pPr lvl="1"/>
            <a:r>
              <a:rPr lang="en-US" dirty="0"/>
              <a:t>Change soil chemistry </a:t>
            </a:r>
          </a:p>
          <a:p>
            <a:pPr lvl="1"/>
            <a:r>
              <a:rPr lang="en-US" dirty="0"/>
              <a:t>Discourage competing plant roots </a:t>
            </a:r>
          </a:p>
        </p:txBody>
      </p:sp>
      <p:sp>
        <p:nvSpPr>
          <p:cNvPr id="4" name="Slide Number Placeholder 3"/>
          <p:cNvSpPr>
            <a:spLocks noGrp="1"/>
          </p:cNvSpPr>
          <p:nvPr>
            <p:ph type="sldNum" sz="quarter" idx="12"/>
          </p:nvPr>
        </p:nvSpPr>
        <p:spPr/>
        <p:txBody>
          <a:bodyPr/>
          <a:lstStyle/>
          <a:p>
            <a:fld id="{9FEB04EC-DC7D-4817-B255-D52B1FF7934C}" type="slidenum">
              <a:rPr lang="en-US" smtClean="0"/>
              <a:t>153</a:t>
            </a:fld>
            <a:endParaRPr lang="en-US"/>
          </a:p>
        </p:txBody>
      </p:sp>
    </p:spTree>
    <p:extLst>
      <p:ext uri="{BB962C8B-B14F-4D97-AF65-F5344CB8AC3E}">
        <p14:creationId xmlns:p14="http://schemas.microsoft.com/office/powerpoint/2010/main" val="324730273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 Soil Structure </a:t>
            </a:r>
          </a:p>
        </p:txBody>
      </p:sp>
      <p:sp>
        <p:nvSpPr>
          <p:cNvPr id="3" name="Content Placeholder 2"/>
          <p:cNvSpPr>
            <a:spLocks noGrp="1"/>
          </p:cNvSpPr>
          <p:nvPr>
            <p:ph idx="1"/>
          </p:nvPr>
        </p:nvSpPr>
        <p:spPr>
          <a:xfrm>
            <a:off x="1435608" y="1447800"/>
            <a:ext cx="3441192" cy="4800600"/>
          </a:xfrm>
        </p:spPr>
        <p:txBody>
          <a:bodyPr/>
          <a:lstStyle/>
          <a:p>
            <a:r>
              <a:rPr lang="en-US" dirty="0"/>
              <a:t>Exudates</a:t>
            </a:r>
          </a:p>
          <a:p>
            <a:pPr lvl="1"/>
            <a:r>
              <a:rPr lang="en-US" dirty="0"/>
              <a:t>Feed Microbes</a:t>
            </a:r>
          </a:p>
          <a:p>
            <a:pPr lvl="1"/>
            <a:r>
              <a:rPr lang="en-US" dirty="0"/>
              <a:t>Microbes make nutrients and water more available to plant roots.  </a:t>
            </a:r>
          </a:p>
        </p:txBody>
      </p:sp>
      <p:pic>
        <p:nvPicPr>
          <p:cNvPr id="7170" name="Picture 2" descr="http://www.nrcs.usda.gov/Internet/FSE_MEDIA/nrcs142p2_050028.jpg"/>
          <p:cNvPicPr>
            <a:picLocks noChangeAspect="1" noChangeArrowheads="1"/>
          </p:cNvPicPr>
          <p:nvPr/>
        </p:nvPicPr>
        <p:blipFill rotWithShape="1">
          <a:blip r:embed="rId2">
            <a:extLst>
              <a:ext uri="{28A0092B-C50C-407E-A947-70E740481C1C}">
                <a14:useLocalDpi xmlns:a14="http://schemas.microsoft.com/office/drawing/2010/main" val="0"/>
              </a:ext>
            </a:extLst>
          </a:blip>
          <a:srcRect r="9658"/>
          <a:stretch/>
        </p:blipFill>
        <p:spPr bwMode="auto">
          <a:xfrm rot="5400000">
            <a:off x="4708906" y="1895369"/>
            <a:ext cx="4069587" cy="2971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154</a:t>
            </a:fld>
            <a:endParaRPr lang="en-US"/>
          </a:p>
        </p:txBody>
      </p:sp>
    </p:spTree>
    <p:extLst>
      <p:ext uri="{BB962C8B-B14F-4D97-AF65-F5344CB8AC3E}">
        <p14:creationId xmlns:p14="http://schemas.microsoft.com/office/powerpoint/2010/main" val="329375950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 Soil Structure </a:t>
            </a:r>
          </a:p>
        </p:txBody>
      </p:sp>
      <p:sp>
        <p:nvSpPr>
          <p:cNvPr id="3" name="Content Placeholder 2"/>
          <p:cNvSpPr>
            <a:spLocks noGrp="1"/>
          </p:cNvSpPr>
          <p:nvPr>
            <p:ph idx="1"/>
          </p:nvPr>
        </p:nvSpPr>
        <p:spPr/>
        <p:txBody>
          <a:bodyPr/>
          <a:lstStyle/>
          <a:p>
            <a:r>
              <a:rPr lang="en-US" dirty="0"/>
              <a:t>Exudates are glue </a:t>
            </a:r>
          </a:p>
          <a:p>
            <a:r>
              <a:rPr lang="en-US" dirty="0"/>
              <a:t>Aggregate soil particles</a:t>
            </a:r>
          </a:p>
          <a:p>
            <a:pPr lvl="1"/>
            <a:r>
              <a:rPr lang="en-US" dirty="0"/>
              <a:t>Friable and </a:t>
            </a:r>
            <a:r>
              <a:rPr lang="en-US" dirty="0" err="1"/>
              <a:t>tilth</a:t>
            </a:r>
            <a:r>
              <a:rPr lang="en-US" dirty="0"/>
              <a:t> </a:t>
            </a:r>
          </a:p>
          <a:p>
            <a:r>
              <a:rPr lang="en-US" dirty="0"/>
              <a:t>Trap </a:t>
            </a:r>
            <a:r>
              <a:rPr lang="en-US" dirty="0" err="1"/>
              <a:t>humic</a:t>
            </a:r>
            <a:r>
              <a:rPr lang="en-US" dirty="0"/>
              <a:t> organic matter </a:t>
            </a:r>
          </a:p>
        </p:txBody>
      </p:sp>
      <p:pic>
        <p:nvPicPr>
          <p:cNvPr id="6146" name="Picture 2" descr="http://www.nrcs.usda.gov/Internet/FSE_MEDIA/stelprdb10467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295400"/>
            <a:ext cx="21336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www.nrcs.usda.gov/Internet/FSE_MEDIA/nrcs144p2_04892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733800"/>
            <a:ext cx="2021305" cy="192024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155</a:t>
            </a:fld>
            <a:endParaRPr lang="en-US"/>
          </a:p>
        </p:txBody>
      </p:sp>
    </p:spTree>
    <p:extLst>
      <p:ext uri="{BB962C8B-B14F-4D97-AF65-F5344CB8AC3E}">
        <p14:creationId xmlns:p14="http://schemas.microsoft.com/office/powerpoint/2010/main" val="12485958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Healthy Roots </a:t>
            </a:r>
          </a:p>
        </p:txBody>
      </p:sp>
      <p:sp>
        <p:nvSpPr>
          <p:cNvPr id="3" name="Content Placeholder 2"/>
          <p:cNvSpPr>
            <a:spLocks noGrp="1"/>
          </p:cNvSpPr>
          <p:nvPr>
            <p:ph sz="half" idx="1"/>
          </p:nvPr>
        </p:nvSpPr>
        <p:spPr/>
        <p:txBody>
          <a:bodyPr/>
          <a:lstStyle/>
          <a:p>
            <a:r>
              <a:rPr lang="en-US" dirty="0"/>
              <a:t>White</a:t>
            </a:r>
          </a:p>
          <a:p>
            <a:r>
              <a:rPr lang="en-US" dirty="0"/>
              <a:t>Vigorous</a:t>
            </a:r>
          </a:p>
          <a:p>
            <a:r>
              <a:rPr lang="en-US" dirty="0"/>
              <a:t>Long and not overly branching</a:t>
            </a:r>
          </a:p>
          <a:p>
            <a:r>
              <a:rPr lang="en-US" dirty="0"/>
              <a:t>Deeply rooted</a:t>
            </a:r>
          </a:p>
          <a:p>
            <a:endParaRPr lang="en-US" dirty="0"/>
          </a:p>
          <a:p>
            <a:endParaRPr lang="en-US" dirty="0"/>
          </a:p>
        </p:txBody>
      </p:sp>
      <p:sp>
        <p:nvSpPr>
          <p:cNvPr id="4" name="Content Placeholder 3"/>
          <p:cNvSpPr>
            <a:spLocks noGrp="1"/>
          </p:cNvSpPr>
          <p:nvPr>
            <p:ph sz="half" idx="2"/>
          </p:nvPr>
        </p:nvSpPr>
        <p:spPr>
          <a:xfrm>
            <a:off x="4953000" y="2194560"/>
            <a:ext cx="3867912" cy="4663440"/>
          </a:xfrm>
        </p:spPr>
        <p:txBody>
          <a:bodyPr/>
          <a:lstStyle/>
          <a:p>
            <a:endParaRPr lang="en-US" dirty="0"/>
          </a:p>
          <a:p>
            <a:pPr marL="82296" indent="0">
              <a:buNone/>
            </a:pPr>
            <a:r>
              <a:rPr lang="en-US" sz="4300" dirty="0">
                <a:solidFill>
                  <a:srgbClr val="8C1843"/>
                </a:solidFill>
                <a:latin typeface="+mj-lt"/>
              </a:rPr>
              <a:t>Unhealthy roots</a:t>
            </a:r>
          </a:p>
          <a:p>
            <a:pPr lvl="1"/>
            <a:r>
              <a:rPr lang="en-US" dirty="0"/>
              <a:t>Small and dark</a:t>
            </a:r>
          </a:p>
          <a:p>
            <a:pPr lvl="1"/>
            <a:r>
              <a:rPr lang="en-US" dirty="0"/>
              <a:t>Off color</a:t>
            </a:r>
          </a:p>
          <a:p>
            <a:pPr lvl="1"/>
            <a:r>
              <a:rPr lang="en-US" dirty="0"/>
              <a:t>Heavily branching </a:t>
            </a:r>
          </a:p>
          <a:p>
            <a:pPr lvl="1"/>
            <a:r>
              <a:rPr lang="en-US" dirty="0"/>
              <a:t>Not vigorous </a:t>
            </a:r>
          </a:p>
          <a:p>
            <a:pPr lvl="1"/>
            <a:endParaRPr lang="en-US" dirty="0"/>
          </a:p>
        </p:txBody>
      </p:sp>
      <p:pic>
        <p:nvPicPr>
          <p:cNvPr id="10242" name="Picture 2" descr="https://prod.nrcs.usda.gov/Internet/FSE_MEDIA/nrcs144p2_04925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340319"/>
            <a:ext cx="3352800" cy="2246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7101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Damage of Tillage</a:t>
            </a:r>
          </a:p>
        </p:txBody>
      </p:sp>
      <p:sp>
        <p:nvSpPr>
          <p:cNvPr id="3" name="Content Placeholder 2"/>
          <p:cNvSpPr>
            <a:spLocks noGrp="1"/>
          </p:cNvSpPr>
          <p:nvPr>
            <p:ph idx="1"/>
          </p:nvPr>
        </p:nvSpPr>
        <p:spPr>
          <a:xfrm>
            <a:off x="1435608" y="1447800"/>
            <a:ext cx="3136392" cy="4800600"/>
          </a:xfrm>
        </p:spPr>
        <p:txBody>
          <a:bodyPr/>
          <a:lstStyle/>
          <a:p>
            <a:r>
              <a:rPr lang="en-US" dirty="0"/>
              <a:t>Plowing Disking and Tilling </a:t>
            </a:r>
          </a:p>
          <a:p>
            <a:pPr lvl="1"/>
            <a:r>
              <a:rPr lang="en-US" dirty="0"/>
              <a:t>Damages soil structure</a:t>
            </a:r>
          </a:p>
          <a:p>
            <a:pPr lvl="1"/>
            <a:r>
              <a:rPr lang="en-US" dirty="0"/>
              <a:t>Kills plant roots</a:t>
            </a:r>
          </a:p>
          <a:p>
            <a:pPr lvl="1"/>
            <a:endParaRPr lang="en-US" dirty="0"/>
          </a:p>
        </p:txBody>
      </p:sp>
      <p:pic>
        <p:nvPicPr>
          <p:cNvPr id="11266" name="Picture 2" descr="http://www.nrcs.usda.gov/Internet/FSE_MEDIA/nrcs144p2_0265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4419600" cy="30937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9FEB04EC-DC7D-4817-B255-D52B1FF7934C}" type="slidenum">
              <a:rPr lang="en-US" smtClean="0"/>
              <a:t>157</a:t>
            </a:fld>
            <a:endParaRPr lang="en-US"/>
          </a:p>
        </p:txBody>
      </p:sp>
    </p:spTree>
    <p:extLst>
      <p:ext uri="{BB962C8B-B14F-4D97-AF65-F5344CB8AC3E}">
        <p14:creationId xmlns:p14="http://schemas.microsoft.com/office/powerpoint/2010/main" val="2084986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r>
              <a:rPr lang="en-US" sz="2400" dirty="0"/>
              <a:t>How can you increase the quantity of roots growing in your field? </a:t>
            </a:r>
          </a:p>
          <a:p>
            <a:r>
              <a:rPr lang="en-US" sz="2400" dirty="0"/>
              <a:t>Are there times of year when you don’t have a crop growing, when you could plant a cover crop? </a:t>
            </a:r>
          </a:p>
          <a:p>
            <a:r>
              <a:rPr lang="en-US" sz="2400" dirty="0"/>
              <a:t>Which cover crops might work best for you with your cropping system? </a:t>
            </a:r>
          </a:p>
          <a:p>
            <a:r>
              <a:rPr lang="en-US" sz="2400" dirty="0"/>
              <a:t>What are the limitations to doing these practices on your farm and how can they be overcome? </a:t>
            </a:r>
          </a:p>
        </p:txBody>
      </p:sp>
      <p:sp>
        <p:nvSpPr>
          <p:cNvPr id="4" name="Slide Number Placeholder 3"/>
          <p:cNvSpPr>
            <a:spLocks noGrp="1"/>
          </p:cNvSpPr>
          <p:nvPr>
            <p:ph type="sldNum" sz="quarter" idx="12"/>
          </p:nvPr>
        </p:nvSpPr>
        <p:spPr/>
        <p:txBody>
          <a:bodyPr/>
          <a:lstStyle/>
          <a:p>
            <a:fld id="{9FEB04EC-DC7D-4817-B255-D52B1FF7934C}" type="slidenum">
              <a:rPr lang="en-US" smtClean="0"/>
              <a:t>158</a:t>
            </a:fld>
            <a:endParaRPr lang="en-US"/>
          </a:p>
        </p:txBody>
      </p:sp>
    </p:spTree>
    <p:extLst>
      <p:ext uri="{BB962C8B-B14F-4D97-AF65-F5344CB8AC3E}">
        <p14:creationId xmlns:p14="http://schemas.microsoft.com/office/powerpoint/2010/main" val="3715655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Module 5: Energizing with Diversity</a:t>
            </a:r>
          </a:p>
        </p:txBody>
      </p:sp>
      <p:sp>
        <p:nvSpPr>
          <p:cNvPr id="4" name="Content Placeholder 2"/>
          <p:cNvSpPr>
            <a:spLocks noGrp="1"/>
          </p:cNvSpPr>
          <p:nvPr>
            <p:ph idx="1"/>
          </p:nvPr>
        </p:nvSpPr>
        <p:spPr/>
        <p:txBody>
          <a:bodyPr/>
          <a:lstStyle/>
          <a:p>
            <a:r>
              <a:rPr lang="en-US" dirty="0"/>
              <a:t>Objectives and learning outcomes</a:t>
            </a:r>
          </a:p>
          <a:p>
            <a:pPr lvl="1"/>
            <a:r>
              <a:rPr lang="en-US" dirty="0"/>
              <a:t>Principles, Partnering Practices and Illustrations</a:t>
            </a:r>
          </a:p>
          <a:p>
            <a:r>
              <a:rPr lang="en-US" dirty="0"/>
              <a:t>Basic Handout</a:t>
            </a:r>
          </a:p>
          <a:p>
            <a:r>
              <a:rPr lang="en-US" dirty="0"/>
              <a:t>Readings</a:t>
            </a:r>
          </a:p>
          <a:p>
            <a:r>
              <a:rPr lang="en-US" dirty="0"/>
              <a:t>Activity, Demonstration and/or Video</a:t>
            </a:r>
          </a:p>
          <a:p>
            <a:r>
              <a:rPr lang="en-US" dirty="0"/>
              <a:t>Digging Deeper and Additional Resources</a:t>
            </a:r>
          </a:p>
        </p:txBody>
      </p:sp>
      <p:sp>
        <p:nvSpPr>
          <p:cNvPr id="3" name="Slide Number Placeholder 2"/>
          <p:cNvSpPr>
            <a:spLocks noGrp="1"/>
          </p:cNvSpPr>
          <p:nvPr>
            <p:ph type="sldNum" sz="quarter" idx="12"/>
          </p:nvPr>
        </p:nvSpPr>
        <p:spPr/>
        <p:txBody>
          <a:bodyPr/>
          <a:lstStyle/>
          <a:p>
            <a:fld id="{9FEB04EC-DC7D-4817-B255-D52B1FF7934C}" type="slidenum">
              <a:rPr lang="en-US" smtClean="0"/>
              <a:t>159</a:t>
            </a:fld>
            <a:endParaRPr lang="en-US"/>
          </a:p>
        </p:txBody>
      </p:sp>
    </p:spTree>
    <p:extLst>
      <p:ext uri="{BB962C8B-B14F-4D97-AF65-F5344CB8AC3E}">
        <p14:creationId xmlns:p14="http://schemas.microsoft.com/office/powerpoint/2010/main" val="3671439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498080" cy="1143000"/>
          </a:xfrm>
        </p:spPr>
        <p:txBody>
          <a:bodyPr/>
          <a:lstStyle/>
          <a:p>
            <a:r>
              <a:rPr lang="en-US" dirty="0" smtClean="0"/>
              <a:t>Whole-System Approach</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781" y="838200"/>
            <a:ext cx="6309619" cy="4753453"/>
          </a:xfrm>
          <a:prstGeom prst="rect">
            <a:avLst/>
          </a:prstGeom>
        </p:spPr>
      </p:pic>
      <p:sp>
        <p:nvSpPr>
          <p:cNvPr id="4" name="TextBox 3"/>
          <p:cNvSpPr txBox="1"/>
          <p:nvPr/>
        </p:nvSpPr>
        <p:spPr>
          <a:xfrm>
            <a:off x="7315200" y="4267200"/>
            <a:ext cx="18288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83. </a:t>
            </a:r>
            <a:endParaRPr lang="en-US" dirty="0"/>
          </a:p>
        </p:txBody>
      </p:sp>
      <p:sp>
        <p:nvSpPr>
          <p:cNvPr id="5" name="Slide Number Placeholder 4"/>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16</a:t>
            </a:fld>
            <a:endParaRPr lang="en-US"/>
          </a:p>
        </p:txBody>
      </p:sp>
    </p:spTree>
    <p:extLst>
      <p:ext uri="{BB962C8B-B14F-4D97-AF65-F5344CB8AC3E}">
        <p14:creationId xmlns:p14="http://schemas.microsoft.com/office/powerpoint/2010/main" val="11618007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t>Keep soil covered</a:t>
            </a:r>
          </a:p>
          <a:p>
            <a:pPr lvl="1"/>
            <a:r>
              <a:rPr lang="en-US" dirty="0"/>
              <a:t>Minimize soil disturbance</a:t>
            </a:r>
          </a:p>
          <a:p>
            <a:pPr lvl="1"/>
            <a:r>
              <a:rPr lang="en-US" dirty="0"/>
              <a:t>Maximize living roots</a:t>
            </a:r>
          </a:p>
          <a:p>
            <a:pPr lvl="1"/>
            <a:r>
              <a:rPr lang="en-US" dirty="0">
                <a:solidFill>
                  <a:srgbClr val="8C1843"/>
                </a:solidFill>
              </a:rPr>
              <a:t>Energize with diversity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160</a:t>
            </a:fld>
            <a:endParaRPr lang="en-US"/>
          </a:p>
        </p:txBody>
      </p:sp>
    </p:spTree>
    <p:extLst>
      <p:ext uri="{BB962C8B-B14F-4D97-AF65-F5344CB8AC3E}">
        <p14:creationId xmlns:p14="http://schemas.microsoft.com/office/powerpoint/2010/main" val="22167191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1447800" y="1295400"/>
            <a:ext cx="7498080" cy="4800600"/>
          </a:xfrm>
        </p:spPr>
        <p:txBody>
          <a:bodyPr/>
          <a:lstStyle/>
          <a:p>
            <a:r>
              <a:rPr lang="en-US" dirty="0"/>
              <a:t>Farmers will demonstrate increased knowledge of cover crops and how crop and residue management increases soil health</a:t>
            </a:r>
          </a:p>
          <a:p>
            <a:r>
              <a:rPr lang="en-US" dirty="0"/>
              <a:t>Growers will demonstrate ability to asses sol coverage and health in soil. </a:t>
            </a:r>
          </a:p>
          <a:p>
            <a:r>
              <a:rPr lang="en-US" dirty="0"/>
              <a:t>Participants will gain an understanding of crop rotations affect soil properties. </a:t>
            </a:r>
          </a:p>
        </p:txBody>
      </p:sp>
      <p:sp>
        <p:nvSpPr>
          <p:cNvPr id="4" name="Slide Number Placeholder 3"/>
          <p:cNvSpPr>
            <a:spLocks noGrp="1"/>
          </p:cNvSpPr>
          <p:nvPr>
            <p:ph type="sldNum" sz="quarter" idx="12"/>
          </p:nvPr>
        </p:nvSpPr>
        <p:spPr/>
        <p:txBody>
          <a:bodyPr/>
          <a:lstStyle/>
          <a:p>
            <a:fld id="{9FEB04EC-DC7D-4817-B255-D52B1FF7934C}" type="slidenum">
              <a:rPr lang="en-US" smtClean="0"/>
              <a:t>161</a:t>
            </a:fld>
            <a:endParaRPr lang="en-US"/>
          </a:p>
        </p:txBody>
      </p:sp>
    </p:spTree>
    <p:extLst>
      <p:ext uri="{BB962C8B-B14F-4D97-AF65-F5344CB8AC3E}">
        <p14:creationId xmlns:p14="http://schemas.microsoft.com/office/powerpoint/2010/main" val="37087678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keep the soil covered?</a:t>
            </a:r>
          </a:p>
        </p:txBody>
      </p:sp>
      <p:sp>
        <p:nvSpPr>
          <p:cNvPr id="3" name="Content Placeholder 2"/>
          <p:cNvSpPr>
            <a:spLocks noGrp="1"/>
          </p:cNvSpPr>
          <p:nvPr>
            <p:ph idx="1"/>
          </p:nvPr>
        </p:nvSpPr>
        <p:spPr/>
        <p:txBody>
          <a:bodyPr/>
          <a:lstStyle/>
          <a:p>
            <a:r>
              <a:rPr lang="en-US" dirty="0">
                <a:hlinkClick r:id="rId2"/>
              </a:rPr>
              <a:t>Under Cover Farmers</a:t>
            </a:r>
            <a:r>
              <a:rPr lang="en-US" dirty="0"/>
              <a:t> </a:t>
            </a:r>
          </a:p>
          <a:p>
            <a:pPr lvl="1"/>
            <a:r>
              <a:rPr lang="en-US" dirty="0"/>
              <a:t>A full length video by USDA-NRCS East National Technology Support Team</a:t>
            </a:r>
          </a:p>
          <a:p>
            <a:r>
              <a:rPr lang="en-US" dirty="0">
                <a:hlinkClick r:id="rId3"/>
              </a:rPr>
              <a:t>Grazing Cover Crops and Benefits for Livestock Operations</a:t>
            </a:r>
            <a:r>
              <a:rPr lang="en-US" dirty="0"/>
              <a:t> </a:t>
            </a:r>
          </a:p>
          <a:p>
            <a:pPr lvl="1"/>
            <a:r>
              <a:rPr lang="en-US" dirty="0"/>
              <a:t>Gabe Brown of Browns Ranch at the National Conference on Cover Crops and Soil Health</a:t>
            </a:r>
          </a:p>
        </p:txBody>
      </p:sp>
      <p:sp>
        <p:nvSpPr>
          <p:cNvPr id="4" name="Slide Number Placeholder 3"/>
          <p:cNvSpPr>
            <a:spLocks noGrp="1"/>
          </p:cNvSpPr>
          <p:nvPr>
            <p:ph type="sldNum" sz="quarter" idx="12"/>
          </p:nvPr>
        </p:nvSpPr>
        <p:spPr/>
        <p:txBody>
          <a:bodyPr/>
          <a:lstStyle/>
          <a:p>
            <a:fld id="{9FEB04EC-DC7D-4817-B255-D52B1FF7934C}" type="slidenum">
              <a:rPr lang="en-US" smtClean="0"/>
              <a:t>162</a:t>
            </a:fld>
            <a:endParaRPr lang="en-US"/>
          </a:p>
        </p:txBody>
      </p:sp>
    </p:spTree>
    <p:extLst>
      <p:ext uri="{BB962C8B-B14F-4D97-AF65-F5344CB8AC3E}">
        <p14:creationId xmlns:p14="http://schemas.microsoft.com/office/powerpoint/2010/main" val="6666887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Key Message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42364" y="1144385"/>
            <a:ext cx="2473036" cy="3732415"/>
          </a:xfrm>
        </p:spPr>
      </p:pic>
      <p:sp>
        <p:nvSpPr>
          <p:cNvPr id="5" name="TextBox 4"/>
          <p:cNvSpPr txBox="1"/>
          <p:nvPr/>
        </p:nvSpPr>
        <p:spPr>
          <a:xfrm>
            <a:off x="6477000" y="4876800"/>
            <a:ext cx="2438400" cy="369332"/>
          </a:xfrm>
          <a:prstGeom prst="rect">
            <a:avLst/>
          </a:prstGeom>
          <a:noFill/>
        </p:spPr>
        <p:txBody>
          <a:bodyPr wrap="square" rtlCol="0">
            <a:spAutoFit/>
          </a:bodyPr>
          <a:lstStyle/>
          <a:p>
            <a:r>
              <a:rPr lang="en-US" dirty="0"/>
              <a:t>Photo: USDA-ARS</a:t>
            </a:r>
          </a:p>
        </p:txBody>
      </p:sp>
      <p:sp>
        <p:nvSpPr>
          <p:cNvPr id="6" name="TextBox 5"/>
          <p:cNvSpPr txBox="1"/>
          <p:nvPr/>
        </p:nvSpPr>
        <p:spPr>
          <a:xfrm>
            <a:off x="1524000" y="1371600"/>
            <a:ext cx="4419600" cy="2062103"/>
          </a:xfrm>
          <a:prstGeom prst="rect">
            <a:avLst/>
          </a:prstGeom>
          <a:noFill/>
        </p:spPr>
        <p:txBody>
          <a:bodyPr wrap="square" rtlCol="0">
            <a:spAutoFit/>
          </a:bodyPr>
          <a:lstStyle/>
          <a:p>
            <a:r>
              <a:rPr lang="en-US" sz="3200" dirty="0"/>
              <a:t>Use plant and livestock diversity to increase and energize diversity in the soil!</a:t>
            </a:r>
          </a:p>
        </p:txBody>
      </p:sp>
      <p:sp>
        <p:nvSpPr>
          <p:cNvPr id="2" name="Slide Number Placeholder 1"/>
          <p:cNvSpPr>
            <a:spLocks noGrp="1"/>
          </p:cNvSpPr>
          <p:nvPr>
            <p:ph type="sldNum" sz="quarter" idx="12"/>
          </p:nvPr>
        </p:nvSpPr>
        <p:spPr/>
        <p:txBody>
          <a:bodyPr/>
          <a:lstStyle/>
          <a:p>
            <a:fld id="{9FEB04EC-DC7D-4817-B255-D52B1FF7934C}" type="slidenum">
              <a:rPr lang="en-US" smtClean="0"/>
              <a:t>163</a:t>
            </a:fld>
            <a:endParaRPr lang="en-US"/>
          </a:p>
        </p:txBody>
      </p:sp>
    </p:spTree>
    <p:extLst>
      <p:ext uri="{BB962C8B-B14F-4D97-AF65-F5344CB8AC3E}">
        <p14:creationId xmlns:p14="http://schemas.microsoft.com/office/powerpoint/2010/main" val="298679091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energize diversity?</a:t>
            </a:r>
          </a:p>
        </p:txBody>
      </p:sp>
      <p:sp>
        <p:nvSpPr>
          <p:cNvPr id="3" name="Content Placeholder 2"/>
          <p:cNvSpPr>
            <a:spLocks noGrp="1"/>
          </p:cNvSpPr>
          <p:nvPr>
            <p:ph idx="1"/>
          </p:nvPr>
        </p:nvSpPr>
        <p:spPr/>
        <p:txBody>
          <a:bodyPr/>
          <a:lstStyle/>
          <a:p>
            <a:r>
              <a:rPr lang="en-US" dirty="0"/>
              <a:t>Optimize solar energy collection</a:t>
            </a:r>
          </a:p>
          <a:p>
            <a:r>
              <a:rPr lang="en-US" dirty="0"/>
              <a:t>Extend the growing season</a:t>
            </a:r>
          </a:p>
          <a:p>
            <a:r>
              <a:rPr lang="en-US" dirty="0"/>
              <a:t>Larger window of covering soil</a:t>
            </a:r>
          </a:p>
          <a:p>
            <a:r>
              <a:rPr lang="en-US" dirty="0"/>
              <a:t>Meet nutritional needs of livestock</a:t>
            </a:r>
          </a:p>
          <a:p>
            <a:r>
              <a:rPr lang="en-US" dirty="0"/>
              <a:t>Harvest different energy sources</a:t>
            </a:r>
          </a:p>
          <a:p>
            <a:r>
              <a:rPr lang="en-US" dirty="0"/>
              <a:t>Encourager pollinators/beneficial insects</a:t>
            </a:r>
          </a:p>
          <a:p>
            <a:r>
              <a:rPr lang="en-US" dirty="0"/>
              <a:t>Better mimic nature</a:t>
            </a:r>
          </a:p>
        </p:txBody>
      </p:sp>
      <p:sp>
        <p:nvSpPr>
          <p:cNvPr id="4" name="Slide Number Placeholder 3"/>
          <p:cNvSpPr>
            <a:spLocks noGrp="1"/>
          </p:cNvSpPr>
          <p:nvPr>
            <p:ph type="sldNum" sz="quarter" idx="12"/>
          </p:nvPr>
        </p:nvSpPr>
        <p:spPr/>
        <p:txBody>
          <a:bodyPr/>
          <a:lstStyle/>
          <a:p>
            <a:fld id="{9FEB04EC-DC7D-4817-B255-D52B1FF7934C}" type="slidenum">
              <a:rPr lang="en-US" smtClean="0"/>
              <a:t>164</a:t>
            </a:fld>
            <a:endParaRPr lang="en-US"/>
          </a:p>
        </p:txBody>
      </p:sp>
    </p:spTree>
    <p:extLst>
      <p:ext uri="{BB962C8B-B14F-4D97-AF65-F5344CB8AC3E}">
        <p14:creationId xmlns:p14="http://schemas.microsoft.com/office/powerpoint/2010/main" val="34127877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Fractions of Soil Organic Matter</a:t>
            </a:r>
          </a:p>
        </p:txBody>
      </p:sp>
      <p:pic>
        <p:nvPicPr>
          <p:cNvPr id="11266" name="Picture 2" descr="C:\Users\ebendfel\Downloads\S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47800"/>
            <a:ext cx="4724400" cy="4152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2154" y="4941332"/>
            <a:ext cx="2286000" cy="369332"/>
          </a:xfrm>
          <a:prstGeom prst="rect">
            <a:avLst/>
          </a:prstGeom>
          <a:noFill/>
        </p:spPr>
        <p:txBody>
          <a:bodyPr wrap="square" rtlCol="0">
            <a:spAutoFit/>
          </a:bodyPr>
          <a:lstStyle/>
          <a:p>
            <a:r>
              <a:rPr lang="en-US" dirty="0"/>
              <a:t>Source: USDA-NRCS</a:t>
            </a:r>
          </a:p>
        </p:txBody>
      </p:sp>
      <p:sp>
        <p:nvSpPr>
          <p:cNvPr id="3" name="Slide Number Placeholder 2"/>
          <p:cNvSpPr>
            <a:spLocks noGrp="1"/>
          </p:cNvSpPr>
          <p:nvPr>
            <p:ph type="sldNum" sz="quarter" idx="12"/>
          </p:nvPr>
        </p:nvSpPr>
        <p:spPr/>
        <p:txBody>
          <a:bodyPr/>
          <a:lstStyle/>
          <a:p>
            <a:fld id="{9FEB04EC-DC7D-4817-B255-D52B1FF7934C}" type="slidenum">
              <a:rPr lang="en-US" smtClean="0"/>
              <a:t>165</a:t>
            </a:fld>
            <a:endParaRPr lang="en-US"/>
          </a:p>
        </p:txBody>
      </p:sp>
    </p:spTree>
    <p:extLst>
      <p:ext uri="{BB962C8B-B14F-4D97-AF65-F5344CB8AC3E}">
        <p14:creationId xmlns:p14="http://schemas.microsoft.com/office/powerpoint/2010/main" val="235138012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a:t>Plant Diversity</a:t>
            </a:r>
          </a:p>
        </p:txBody>
      </p:sp>
      <p:sp>
        <p:nvSpPr>
          <p:cNvPr id="3" name="Content Placeholder 2"/>
          <p:cNvSpPr>
            <a:spLocks noGrp="1"/>
          </p:cNvSpPr>
          <p:nvPr>
            <p:ph idx="1"/>
          </p:nvPr>
        </p:nvSpPr>
        <p:spPr>
          <a:xfrm>
            <a:off x="1435608" y="1143000"/>
            <a:ext cx="7498080" cy="4800600"/>
          </a:xfrm>
        </p:spPr>
        <p:txBody>
          <a:bodyPr/>
          <a:lstStyle/>
          <a:p>
            <a:r>
              <a:rPr lang="en-US" dirty="0"/>
              <a:t>Composition (grasses, legumes, brassicas, forbs, etc.)</a:t>
            </a:r>
          </a:p>
          <a:p>
            <a:r>
              <a:rPr lang="en-US" dirty="0"/>
              <a:t>Distribution</a:t>
            </a:r>
          </a:p>
          <a:p>
            <a:r>
              <a:rPr lang="en-US" dirty="0"/>
              <a:t>Function</a:t>
            </a:r>
          </a:p>
          <a:p>
            <a:r>
              <a:rPr lang="en-US" dirty="0"/>
              <a:t>Structure</a:t>
            </a:r>
          </a:p>
          <a:p>
            <a:r>
              <a:rPr lang="en-US" dirty="0"/>
              <a:t>Mortality and decay rate</a:t>
            </a:r>
          </a:p>
          <a:p>
            <a:r>
              <a:rPr lang="en-US" dirty="0"/>
              <a:t>Annual and seasonal production</a:t>
            </a:r>
          </a:p>
          <a:p>
            <a:r>
              <a:rPr lang="en-US" dirty="0"/>
              <a:t>Invasive plants</a:t>
            </a:r>
          </a:p>
        </p:txBody>
      </p:sp>
      <p:sp>
        <p:nvSpPr>
          <p:cNvPr id="4" name="Slide Number Placeholder 3"/>
          <p:cNvSpPr>
            <a:spLocks noGrp="1"/>
          </p:cNvSpPr>
          <p:nvPr>
            <p:ph type="sldNum" sz="quarter" idx="12"/>
          </p:nvPr>
        </p:nvSpPr>
        <p:spPr/>
        <p:txBody>
          <a:bodyPr/>
          <a:lstStyle/>
          <a:p>
            <a:fld id="{9FEB04EC-DC7D-4817-B255-D52B1FF7934C}" type="slidenum">
              <a:rPr lang="en-US" smtClean="0"/>
              <a:t>166</a:t>
            </a:fld>
            <a:endParaRPr lang="en-US"/>
          </a:p>
        </p:txBody>
      </p:sp>
    </p:spTree>
    <p:extLst>
      <p:ext uri="{BB962C8B-B14F-4D97-AF65-F5344CB8AC3E}">
        <p14:creationId xmlns:p14="http://schemas.microsoft.com/office/powerpoint/2010/main" val="204791273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a:t>Plant Diversity</a:t>
            </a:r>
          </a:p>
        </p:txBody>
      </p:sp>
      <p:sp>
        <p:nvSpPr>
          <p:cNvPr id="3" name="Content Placeholder 2"/>
          <p:cNvSpPr>
            <a:spLocks noGrp="1"/>
          </p:cNvSpPr>
          <p:nvPr>
            <p:ph idx="1"/>
          </p:nvPr>
        </p:nvSpPr>
        <p:spPr>
          <a:xfrm>
            <a:off x="1435608" y="1143000"/>
            <a:ext cx="7498080" cy="4800600"/>
          </a:xfrm>
        </p:spPr>
        <p:txBody>
          <a:bodyPr>
            <a:normAutofit/>
          </a:bodyPr>
          <a:lstStyle/>
          <a:p>
            <a:r>
              <a:rPr lang="en-US" dirty="0"/>
              <a:t>Contributes unique root structure and depth</a:t>
            </a:r>
          </a:p>
          <a:p>
            <a:r>
              <a:rPr lang="en-US" dirty="0"/>
              <a:t>Promotes soil porosity</a:t>
            </a:r>
          </a:p>
          <a:p>
            <a:r>
              <a:rPr lang="en-US" dirty="0"/>
              <a:t>Cycles nutrients</a:t>
            </a:r>
          </a:p>
          <a:p>
            <a:r>
              <a:rPr lang="en-US" dirty="0"/>
              <a:t>Residues with varying C:N ratios</a:t>
            </a:r>
          </a:p>
          <a:p>
            <a:r>
              <a:rPr lang="en-US" dirty="0"/>
              <a:t>Different plant exudates promote diverse soil biology</a:t>
            </a:r>
          </a:p>
        </p:txBody>
      </p:sp>
      <p:sp>
        <p:nvSpPr>
          <p:cNvPr id="4" name="Slide Number Placeholder 3"/>
          <p:cNvSpPr>
            <a:spLocks noGrp="1"/>
          </p:cNvSpPr>
          <p:nvPr>
            <p:ph type="sldNum" sz="quarter" idx="12"/>
          </p:nvPr>
        </p:nvSpPr>
        <p:spPr/>
        <p:txBody>
          <a:bodyPr/>
          <a:lstStyle/>
          <a:p>
            <a:fld id="{9FEB04EC-DC7D-4817-B255-D52B1FF7934C}" type="slidenum">
              <a:rPr lang="en-US" smtClean="0"/>
              <a:t>167</a:t>
            </a:fld>
            <a:endParaRPr lang="en-US"/>
          </a:p>
        </p:txBody>
      </p:sp>
    </p:spTree>
    <p:extLst>
      <p:ext uri="{BB962C8B-B14F-4D97-AF65-F5344CB8AC3E}">
        <p14:creationId xmlns:p14="http://schemas.microsoft.com/office/powerpoint/2010/main" val="5825802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Tap vs. Fibrous Roots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0" y="1295400"/>
            <a:ext cx="7010400" cy="4099103"/>
          </a:xfrm>
        </p:spPr>
      </p:pic>
      <p:sp>
        <p:nvSpPr>
          <p:cNvPr id="4" name="Slide Number Placeholder 3"/>
          <p:cNvSpPr>
            <a:spLocks noGrp="1"/>
          </p:cNvSpPr>
          <p:nvPr>
            <p:ph type="sldNum" sz="quarter" idx="12"/>
          </p:nvPr>
        </p:nvSpPr>
        <p:spPr/>
        <p:txBody>
          <a:bodyPr/>
          <a:lstStyle/>
          <a:p>
            <a:fld id="{9FEB04EC-DC7D-4817-B255-D52B1FF7934C}" type="slidenum">
              <a:rPr lang="en-US" smtClean="0"/>
              <a:t>168</a:t>
            </a:fld>
            <a:endParaRPr lang="en-US"/>
          </a:p>
        </p:txBody>
      </p:sp>
    </p:spTree>
    <p:extLst>
      <p:ext uri="{BB962C8B-B14F-4D97-AF65-F5344CB8AC3E}">
        <p14:creationId xmlns:p14="http://schemas.microsoft.com/office/powerpoint/2010/main" val="30615751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a:t>Species and Functional Diversity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825501"/>
            <a:ext cx="2743200" cy="4031226"/>
          </a:xfrm>
          <a:prstGeom prst="rect">
            <a:avLst/>
          </a:prstGeom>
        </p:spPr>
      </p:pic>
      <p:sp>
        <p:nvSpPr>
          <p:cNvPr id="5" name="TextBox 4"/>
          <p:cNvSpPr txBox="1"/>
          <p:nvPr/>
        </p:nvSpPr>
        <p:spPr>
          <a:xfrm>
            <a:off x="1600200" y="4916269"/>
            <a:ext cx="7162800" cy="646331"/>
          </a:xfrm>
          <a:prstGeom prst="rect">
            <a:avLst/>
          </a:prstGeom>
          <a:noFill/>
        </p:spPr>
        <p:txBody>
          <a:bodyPr wrap="square" rtlCol="0">
            <a:spAutoFit/>
          </a:bodyPr>
          <a:lstStyle/>
          <a:p>
            <a:r>
              <a:rPr lang="en-US" dirty="0" err="1"/>
              <a:t>Tilman</a:t>
            </a:r>
            <a:r>
              <a:rPr lang="en-US" dirty="0"/>
              <a:t> et al.1997. The influence of functional diversity and composition on ecosystem processes. Science Vol.277. pp. 1300 – 1302.</a:t>
            </a:r>
          </a:p>
        </p:txBody>
      </p:sp>
      <p:sp>
        <p:nvSpPr>
          <p:cNvPr id="3" name="Slide Number Placeholder 2"/>
          <p:cNvSpPr>
            <a:spLocks noGrp="1"/>
          </p:cNvSpPr>
          <p:nvPr>
            <p:ph type="sldNum" sz="quarter" idx="12"/>
          </p:nvPr>
        </p:nvSpPr>
        <p:spPr/>
        <p:txBody>
          <a:bodyPr/>
          <a:lstStyle/>
          <a:p>
            <a:fld id="{9FEB04EC-DC7D-4817-B255-D52B1FF7934C}" type="slidenum">
              <a:rPr lang="en-US" smtClean="0"/>
              <a:t>169</a:t>
            </a:fld>
            <a:endParaRPr lang="en-US"/>
          </a:p>
        </p:txBody>
      </p:sp>
    </p:spTree>
    <p:extLst>
      <p:ext uri="{BB962C8B-B14F-4D97-AF65-F5344CB8AC3E}">
        <p14:creationId xmlns:p14="http://schemas.microsoft.com/office/powerpoint/2010/main" val="279220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Crop Residues and Decomposition</a:t>
            </a:r>
            <a:endParaRPr lang="en-US" dirty="0"/>
          </a:p>
        </p:txBody>
      </p:sp>
      <p:sp>
        <p:nvSpPr>
          <p:cNvPr id="3" name="Isosceles Triangle 2"/>
          <p:cNvSpPr/>
          <p:nvPr/>
        </p:nvSpPr>
        <p:spPr>
          <a:xfrm>
            <a:off x="1816608" y="1417320"/>
            <a:ext cx="4355592" cy="3992880"/>
          </a:xfrm>
          <a:prstGeom prst="triangle">
            <a:avLst/>
          </a:prstGeom>
          <a:solidFill>
            <a:srgbClr val="5074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3200400" y="1993880"/>
            <a:ext cx="1524000" cy="3416320"/>
          </a:xfrm>
          <a:prstGeom prst="rect">
            <a:avLst/>
          </a:prstGeom>
          <a:noFill/>
        </p:spPr>
        <p:txBody>
          <a:bodyPr wrap="square" rtlCol="0">
            <a:spAutoFit/>
          </a:bodyPr>
          <a:lstStyle/>
          <a:p>
            <a:pPr algn="ctr"/>
            <a:r>
              <a:rPr lang="en-US" dirty="0" smtClean="0">
                <a:solidFill>
                  <a:schemeClr val="bg1"/>
                </a:solidFill>
              </a:rPr>
              <a:t>Sugars, cellulose</a:t>
            </a:r>
          </a:p>
          <a:p>
            <a:pPr algn="ctr"/>
            <a:endParaRPr lang="en-US" dirty="0">
              <a:solidFill>
                <a:schemeClr val="bg1"/>
              </a:solidFill>
            </a:endParaRPr>
          </a:p>
          <a:p>
            <a:pPr algn="ctr"/>
            <a:r>
              <a:rPr lang="en-US" dirty="0" smtClean="0">
                <a:solidFill>
                  <a:schemeClr val="bg1"/>
                </a:solidFill>
              </a:rPr>
              <a:t>Proteins</a:t>
            </a:r>
          </a:p>
          <a:p>
            <a:pPr algn="ctr"/>
            <a:endParaRPr lang="en-US" dirty="0">
              <a:solidFill>
                <a:schemeClr val="bg1"/>
              </a:solidFill>
            </a:endParaRPr>
          </a:p>
          <a:p>
            <a:pPr algn="ctr"/>
            <a:r>
              <a:rPr lang="en-US" dirty="0" smtClean="0">
                <a:solidFill>
                  <a:schemeClr val="bg1"/>
                </a:solidFill>
              </a:rPr>
              <a:t>Hemicellulose</a:t>
            </a:r>
          </a:p>
          <a:p>
            <a:pPr algn="ctr"/>
            <a:endParaRPr lang="en-US" dirty="0">
              <a:solidFill>
                <a:schemeClr val="bg1"/>
              </a:solidFill>
            </a:endParaRPr>
          </a:p>
          <a:p>
            <a:pPr algn="ctr"/>
            <a:r>
              <a:rPr lang="en-US" dirty="0" smtClean="0">
                <a:solidFill>
                  <a:schemeClr val="bg1"/>
                </a:solidFill>
              </a:rPr>
              <a:t>Polyphenols</a:t>
            </a:r>
          </a:p>
          <a:p>
            <a:pPr algn="ctr"/>
            <a:endParaRPr lang="en-US" dirty="0">
              <a:solidFill>
                <a:schemeClr val="bg1"/>
              </a:solidFill>
            </a:endParaRPr>
          </a:p>
          <a:p>
            <a:pPr algn="ctr"/>
            <a:r>
              <a:rPr lang="en-US" dirty="0" smtClean="0">
                <a:solidFill>
                  <a:schemeClr val="bg1"/>
                </a:solidFill>
              </a:rPr>
              <a:t>Lignin</a:t>
            </a:r>
          </a:p>
          <a:p>
            <a:pPr algn="ctr"/>
            <a:endParaRPr lang="en-US" dirty="0">
              <a:solidFill>
                <a:schemeClr val="bg1"/>
              </a:solidFill>
            </a:endParaRPr>
          </a:p>
          <a:p>
            <a:pPr algn="ctr"/>
            <a:r>
              <a:rPr lang="en-US" dirty="0" smtClean="0">
                <a:solidFill>
                  <a:schemeClr val="bg1"/>
                </a:solidFill>
              </a:rPr>
              <a:t>Humus</a:t>
            </a:r>
            <a:endParaRPr lang="en-US" dirty="0">
              <a:solidFill>
                <a:schemeClr val="bg1"/>
              </a:solidFill>
            </a:endParaRPr>
          </a:p>
        </p:txBody>
      </p:sp>
      <p:sp>
        <p:nvSpPr>
          <p:cNvPr id="5" name="Up-Down Arrow 4"/>
          <p:cNvSpPr/>
          <p:nvPr/>
        </p:nvSpPr>
        <p:spPr>
          <a:xfrm>
            <a:off x="1295400" y="1798320"/>
            <a:ext cx="533400" cy="3154680"/>
          </a:xfrm>
          <a:prstGeom prst="upDownArrow">
            <a:avLst/>
          </a:prstGeom>
          <a:solidFill>
            <a:srgbClr val="5074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1405860"/>
            <a:ext cx="1002792" cy="400110"/>
          </a:xfrm>
          <a:prstGeom prst="rect">
            <a:avLst/>
          </a:prstGeom>
          <a:noFill/>
        </p:spPr>
        <p:txBody>
          <a:bodyPr wrap="square" rtlCol="0">
            <a:spAutoFit/>
          </a:bodyPr>
          <a:lstStyle/>
          <a:p>
            <a:r>
              <a:rPr lang="en-US" sz="2000" dirty="0" smtClean="0"/>
              <a:t>Fast</a:t>
            </a:r>
            <a:endParaRPr lang="en-US" sz="2000" dirty="0"/>
          </a:p>
        </p:txBody>
      </p:sp>
      <p:sp>
        <p:nvSpPr>
          <p:cNvPr id="7" name="TextBox 6"/>
          <p:cNvSpPr txBox="1"/>
          <p:nvPr/>
        </p:nvSpPr>
        <p:spPr>
          <a:xfrm>
            <a:off x="1219200" y="5040868"/>
            <a:ext cx="685800" cy="400110"/>
          </a:xfrm>
          <a:prstGeom prst="rect">
            <a:avLst/>
          </a:prstGeom>
          <a:noFill/>
        </p:spPr>
        <p:txBody>
          <a:bodyPr wrap="square" rtlCol="0">
            <a:spAutoFit/>
          </a:bodyPr>
          <a:lstStyle/>
          <a:p>
            <a:r>
              <a:rPr lang="en-US" sz="2000" dirty="0" smtClean="0"/>
              <a:t>Slow</a:t>
            </a:r>
            <a:endParaRPr lang="en-US" sz="2000" dirty="0"/>
          </a:p>
        </p:txBody>
      </p:sp>
      <p:sp>
        <p:nvSpPr>
          <p:cNvPr id="8" name="TextBox 7"/>
          <p:cNvSpPr txBox="1"/>
          <p:nvPr/>
        </p:nvSpPr>
        <p:spPr>
          <a:xfrm>
            <a:off x="6527292" y="2294988"/>
            <a:ext cx="2057400" cy="646331"/>
          </a:xfrm>
          <a:prstGeom prst="rect">
            <a:avLst/>
          </a:prstGeom>
          <a:noFill/>
        </p:spPr>
        <p:txBody>
          <a:bodyPr wrap="square" rtlCol="0">
            <a:spAutoFit/>
          </a:bodyPr>
          <a:lstStyle/>
          <a:p>
            <a:r>
              <a:rPr lang="en-US" dirty="0" smtClean="0"/>
              <a:t>Cover crops (Green)</a:t>
            </a:r>
            <a:endParaRPr lang="en-US" dirty="0"/>
          </a:p>
        </p:txBody>
      </p:sp>
      <p:sp>
        <p:nvSpPr>
          <p:cNvPr id="9" name="TextBox 8"/>
          <p:cNvSpPr txBox="1"/>
          <p:nvPr/>
        </p:nvSpPr>
        <p:spPr>
          <a:xfrm>
            <a:off x="6553200" y="4419600"/>
            <a:ext cx="1752600" cy="381000"/>
          </a:xfrm>
          <a:prstGeom prst="rect">
            <a:avLst/>
          </a:prstGeom>
          <a:noFill/>
        </p:spPr>
        <p:txBody>
          <a:bodyPr wrap="square" rtlCol="0">
            <a:spAutoFit/>
          </a:bodyPr>
          <a:lstStyle/>
          <a:p>
            <a:r>
              <a:rPr lang="en-US" dirty="0" smtClean="0"/>
              <a:t>Compost</a:t>
            </a:r>
            <a:endParaRPr lang="en-US" dirty="0"/>
          </a:p>
        </p:txBody>
      </p:sp>
      <p:cxnSp>
        <p:nvCxnSpPr>
          <p:cNvPr id="11" name="Straight Arrow Connector 10"/>
          <p:cNvCxnSpPr/>
          <p:nvPr/>
        </p:nvCxnSpPr>
        <p:spPr>
          <a:xfrm flipH="1" flipV="1">
            <a:off x="4572000" y="2169951"/>
            <a:ext cx="1981200" cy="192249"/>
          </a:xfrm>
          <a:prstGeom prst="straightConnector1">
            <a:avLst/>
          </a:prstGeom>
          <a:ln w="508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769025" y="2757160"/>
            <a:ext cx="1690258" cy="0"/>
          </a:xfrm>
          <a:prstGeom prst="straightConnector1">
            <a:avLst/>
          </a:prstGeom>
          <a:ln w="508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34000" y="2974023"/>
            <a:ext cx="1193292" cy="418627"/>
          </a:xfrm>
          <a:prstGeom prst="straightConnector1">
            <a:avLst/>
          </a:prstGeom>
          <a:ln w="254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108192" y="4953000"/>
            <a:ext cx="978408" cy="264752"/>
          </a:xfrm>
          <a:prstGeom prst="straightConnector1">
            <a:avLst/>
          </a:prstGeom>
          <a:ln w="508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881687" y="4566400"/>
            <a:ext cx="577596" cy="23255"/>
          </a:xfrm>
          <a:prstGeom prst="straightConnector1">
            <a:avLst/>
          </a:prstGeom>
          <a:ln w="635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5567362" y="4145281"/>
            <a:ext cx="1311783" cy="300349"/>
          </a:xfrm>
          <a:prstGeom prst="straightConnector1">
            <a:avLst/>
          </a:prstGeom>
          <a:ln w="25400">
            <a:solidFill>
              <a:srgbClr val="50748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410200" y="3126423"/>
            <a:ext cx="1269492" cy="834700"/>
          </a:xfrm>
          <a:prstGeom prst="straightConnector1">
            <a:avLst/>
          </a:prstGeom>
          <a:ln w="25400">
            <a:solidFill>
              <a:srgbClr val="50748A"/>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flipV="1">
            <a:off x="5184649" y="3620776"/>
            <a:ext cx="1901951" cy="789720"/>
          </a:xfrm>
          <a:prstGeom prst="straightConnector1">
            <a:avLst/>
          </a:prstGeom>
          <a:ln w="25400">
            <a:solidFill>
              <a:srgbClr val="50748A"/>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0" name="Slide Number Placeholder 9"/>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17</a:t>
            </a:fld>
            <a:endParaRPr lang="en-US"/>
          </a:p>
        </p:txBody>
      </p:sp>
    </p:spTree>
    <p:extLst>
      <p:ext uri="{BB962C8B-B14F-4D97-AF65-F5344CB8AC3E}">
        <p14:creationId xmlns:p14="http://schemas.microsoft.com/office/powerpoint/2010/main" val="82477024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236091262"/>
              </p:ext>
            </p:extLst>
          </p:nvPr>
        </p:nvGraphicFramePr>
        <p:xfrm>
          <a:off x="990600" y="0"/>
          <a:ext cx="8153401" cy="684276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2438401">
                  <a:extLst>
                    <a:ext uri="{9D8B030D-6E8A-4147-A177-3AD203B41FA5}">
                      <a16:colId xmlns:a16="http://schemas.microsoft.com/office/drawing/2014/main" val="20002"/>
                    </a:ext>
                  </a:extLst>
                </a:gridCol>
              </a:tblGrid>
              <a:tr h="370840">
                <a:tc>
                  <a:txBody>
                    <a:bodyPr/>
                    <a:lstStyle/>
                    <a:p>
                      <a:r>
                        <a:rPr lang="en-US" dirty="0"/>
                        <a:t>Crop Residues and other Organic Materials</a:t>
                      </a:r>
                    </a:p>
                  </a:txBody>
                  <a:tcPr>
                    <a:solidFill>
                      <a:srgbClr val="50748A"/>
                    </a:solidFill>
                  </a:tcPr>
                </a:tc>
                <a:tc>
                  <a:txBody>
                    <a:bodyPr/>
                    <a:lstStyle/>
                    <a:p>
                      <a:pPr algn="ctr"/>
                      <a:r>
                        <a:rPr lang="en-US" dirty="0"/>
                        <a:t>Carbon (C) to Nitrogen (N) </a:t>
                      </a:r>
                      <a:r>
                        <a:rPr lang="en-US" baseline="0" dirty="0"/>
                        <a:t>Ratio</a:t>
                      </a:r>
                      <a:endParaRPr lang="en-US" dirty="0"/>
                    </a:p>
                  </a:txBody>
                  <a:tcPr>
                    <a:solidFill>
                      <a:srgbClr val="50748A"/>
                    </a:solidFill>
                  </a:tcPr>
                </a:tc>
                <a:tc>
                  <a:txBody>
                    <a:bodyPr/>
                    <a:lstStyle/>
                    <a:p>
                      <a:pPr algn="ctr"/>
                      <a:r>
                        <a:rPr lang="en-US" dirty="0"/>
                        <a:t>Relative Decomposition</a:t>
                      </a:r>
                      <a:r>
                        <a:rPr lang="en-US" baseline="0" dirty="0"/>
                        <a:t> Rate</a:t>
                      </a:r>
                      <a:endParaRPr lang="en-US" dirty="0"/>
                    </a:p>
                  </a:txBody>
                  <a:tcPr>
                    <a:solidFill>
                      <a:srgbClr val="50748A"/>
                    </a:solidFill>
                  </a:tcPr>
                </a:tc>
                <a:extLst>
                  <a:ext uri="{0D108BD9-81ED-4DB2-BD59-A6C34878D82A}">
                    <a16:rowId xmlns:a16="http://schemas.microsoft.com/office/drawing/2014/main" val="10000"/>
                  </a:ext>
                </a:extLst>
              </a:tr>
              <a:tr h="370840">
                <a:tc>
                  <a:txBody>
                    <a:bodyPr/>
                    <a:lstStyle/>
                    <a:p>
                      <a:r>
                        <a:rPr lang="en-US" dirty="0"/>
                        <a:t>Rye straw</a:t>
                      </a:r>
                    </a:p>
                  </a:txBody>
                  <a:tcPr/>
                </a:tc>
                <a:tc>
                  <a:txBody>
                    <a:bodyPr/>
                    <a:lstStyle/>
                    <a:p>
                      <a:pPr algn="ctr"/>
                      <a:r>
                        <a:rPr lang="en-US" dirty="0"/>
                        <a:t>82:1</a:t>
                      </a:r>
                    </a:p>
                  </a:txBody>
                  <a:tcPr/>
                </a:tc>
                <a:tc>
                  <a:txBody>
                    <a:bodyPr/>
                    <a:lstStyle/>
                    <a:p>
                      <a:pPr algn="ctr"/>
                      <a:r>
                        <a:rPr lang="en-US" dirty="0"/>
                        <a:t>Slower</a:t>
                      </a:r>
                    </a:p>
                  </a:txBody>
                  <a:tcPr/>
                </a:tc>
                <a:extLst>
                  <a:ext uri="{0D108BD9-81ED-4DB2-BD59-A6C34878D82A}">
                    <a16:rowId xmlns:a16="http://schemas.microsoft.com/office/drawing/2014/main" val="10001"/>
                  </a:ext>
                </a:extLst>
              </a:tr>
              <a:tr h="370840">
                <a:tc>
                  <a:txBody>
                    <a:bodyPr/>
                    <a:lstStyle/>
                    <a:p>
                      <a:r>
                        <a:rPr lang="en-US" dirty="0"/>
                        <a:t>Wheat straw</a:t>
                      </a:r>
                    </a:p>
                  </a:txBody>
                  <a:tcPr/>
                </a:tc>
                <a:tc>
                  <a:txBody>
                    <a:bodyPr/>
                    <a:lstStyle/>
                    <a:p>
                      <a:pPr algn="ctr"/>
                      <a:r>
                        <a:rPr lang="en-US" dirty="0"/>
                        <a:t>80:1</a:t>
                      </a:r>
                    </a:p>
                  </a:txBody>
                  <a:tcPr/>
                </a:tc>
                <a:tc>
                  <a:txBody>
                    <a:bodyPr/>
                    <a:lstStyle/>
                    <a:p>
                      <a:pPr algn="ctr"/>
                      <a:endParaRPr lang="en-US" dirty="0"/>
                    </a:p>
                  </a:txBody>
                  <a:tcPr/>
                </a:tc>
                <a:extLst>
                  <a:ext uri="{0D108BD9-81ED-4DB2-BD59-A6C34878D82A}">
                    <a16:rowId xmlns:a16="http://schemas.microsoft.com/office/drawing/2014/main" val="10002"/>
                  </a:ext>
                </a:extLst>
              </a:tr>
              <a:tr h="370840">
                <a:tc>
                  <a:txBody>
                    <a:bodyPr/>
                    <a:lstStyle/>
                    <a:p>
                      <a:r>
                        <a:rPr lang="en-US" dirty="0"/>
                        <a:t>Oat straw</a:t>
                      </a:r>
                    </a:p>
                  </a:txBody>
                  <a:tcPr/>
                </a:tc>
                <a:tc>
                  <a:txBody>
                    <a:bodyPr/>
                    <a:lstStyle/>
                    <a:p>
                      <a:pPr algn="ctr"/>
                      <a:r>
                        <a:rPr lang="en-US" dirty="0"/>
                        <a:t>70:1</a:t>
                      </a:r>
                    </a:p>
                  </a:txBody>
                  <a:tcPr/>
                </a:tc>
                <a:tc>
                  <a:txBody>
                    <a:bodyPr/>
                    <a:lstStyle/>
                    <a:p>
                      <a:pPr algn="ctr"/>
                      <a:endParaRPr lang="en-US" dirty="0"/>
                    </a:p>
                  </a:txBody>
                  <a:tcPr/>
                </a:tc>
                <a:extLst>
                  <a:ext uri="{0D108BD9-81ED-4DB2-BD59-A6C34878D82A}">
                    <a16:rowId xmlns:a16="http://schemas.microsoft.com/office/drawing/2014/main" val="10003"/>
                  </a:ext>
                </a:extLst>
              </a:tr>
              <a:tr h="370840">
                <a:tc>
                  <a:txBody>
                    <a:bodyPr/>
                    <a:lstStyle/>
                    <a:p>
                      <a:r>
                        <a:rPr lang="en-US" dirty="0"/>
                        <a:t>Corn </a:t>
                      </a:r>
                      <a:r>
                        <a:rPr lang="en-US" dirty="0" err="1"/>
                        <a:t>stover</a:t>
                      </a:r>
                      <a:endParaRPr lang="en-US" dirty="0"/>
                    </a:p>
                  </a:txBody>
                  <a:tcPr/>
                </a:tc>
                <a:tc>
                  <a:txBody>
                    <a:bodyPr/>
                    <a:lstStyle/>
                    <a:p>
                      <a:pPr algn="ctr"/>
                      <a:r>
                        <a:rPr lang="en-US" dirty="0"/>
                        <a:t>57:1</a:t>
                      </a:r>
                    </a:p>
                  </a:txBody>
                  <a:tcPr/>
                </a:tc>
                <a:tc>
                  <a:txBody>
                    <a:bodyPr/>
                    <a:lstStyle/>
                    <a:p>
                      <a:pPr algn="ctr"/>
                      <a:endParaRPr lang="en-US" dirty="0"/>
                    </a:p>
                  </a:txBody>
                  <a:tcPr/>
                </a:tc>
                <a:extLst>
                  <a:ext uri="{0D108BD9-81ED-4DB2-BD59-A6C34878D82A}">
                    <a16:rowId xmlns:a16="http://schemas.microsoft.com/office/drawing/2014/main" val="10004"/>
                  </a:ext>
                </a:extLst>
              </a:tr>
              <a:tr h="370840">
                <a:tc>
                  <a:txBody>
                    <a:bodyPr/>
                    <a:lstStyle/>
                    <a:p>
                      <a:r>
                        <a:rPr lang="en-US" dirty="0"/>
                        <a:t>Rye cover crop (</a:t>
                      </a:r>
                      <a:r>
                        <a:rPr lang="en-US" dirty="0" err="1"/>
                        <a:t>anthesis</a:t>
                      </a:r>
                      <a:r>
                        <a:rPr lang="en-US" dirty="0"/>
                        <a:t>)</a:t>
                      </a:r>
                    </a:p>
                  </a:txBody>
                  <a:tcPr/>
                </a:tc>
                <a:tc>
                  <a:txBody>
                    <a:bodyPr/>
                    <a:lstStyle/>
                    <a:p>
                      <a:pPr algn="ctr"/>
                      <a:r>
                        <a:rPr lang="en-US" dirty="0"/>
                        <a:t>37:1</a:t>
                      </a:r>
                    </a:p>
                  </a:txBody>
                  <a:tcPr/>
                </a:tc>
                <a:tc>
                  <a:txBody>
                    <a:bodyPr/>
                    <a:lstStyle/>
                    <a:p>
                      <a:pPr algn="ctr"/>
                      <a:endParaRPr lang="en-US" dirty="0"/>
                    </a:p>
                  </a:txBody>
                  <a:tcPr/>
                </a:tc>
                <a:extLst>
                  <a:ext uri="{0D108BD9-81ED-4DB2-BD59-A6C34878D82A}">
                    <a16:rowId xmlns:a16="http://schemas.microsoft.com/office/drawing/2014/main" val="10005"/>
                  </a:ext>
                </a:extLst>
              </a:tr>
              <a:tr h="370840">
                <a:tc>
                  <a:txBody>
                    <a:bodyPr/>
                    <a:lstStyle/>
                    <a:p>
                      <a:r>
                        <a:rPr lang="en-US" dirty="0"/>
                        <a:t>Pea straw</a:t>
                      </a:r>
                    </a:p>
                  </a:txBody>
                  <a:tcPr/>
                </a:tc>
                <a:tc>
                  <a:txBody>
                    <a:bodyPr/>
                    <a:lstStyle/>
                    <a:p>
                      <a:pPr algn="ctr"/>
                      <a:r>
                        <a:rPr lang="en-US" dirty="0"/>
                        <a:t>29:1</a:t>
                      </a:r>
                    </a:p>
                  </a:txBody>
                  <a:tcPr/>
                </a:tc>
                <a:tc>
                  <a:txBody>
                    <a:bodyPr/>
                    <a:lstStyle/>
                    <a:p>
                      <a:pPr algn="ctr"/>
                      <a:endParaRPr lang="en-US" dirty="0"/>
                    </a:p>
                  </a:txBody>
                  <a:tcPr/>
                </a:tc>
                <a:extLst>
                  <a:ext uri="{0D108BD9-81ED-4DB2-BD59-A6C34878D82A}">
                    <a16:rowId xmlns:a16="http://schemas.microsoft.com/office/drawing/2014/main" val="10006"/>
                  </a:ext>
                </a:extLst>
              </a:tr>
              <a:tr h="370840">
                <a:tc>
                  <a:txBody>
                    <a:bodyPr/>
                    <a:lstStyle/>
                    <a:p>
                      <a:r>
                        <a:rPr lang="en-US" dirty="0"/>
                        <a:t>Rye cover crop (vegetative)</a:t>
                      </a:r>
                    </a:p>
                  </a:txBody>
                  <a:tcPr/>
                </a:tc>
                <a:tc>
                  <a:txBody>
                    <a:bodyPr/>
                    <a:lstStyle/>
                    <a:p>
                      <a:pPr algn="ctr"/>
                      <a:r>
                        <a:rPr lang="en-US" dirty="0"/>
                        <a:t>26:1</a:t>
                      </a:r>
                    </a:p>
                  </a:txBody>
                  <a:tcPr/>
                </a:tc>
                <a:tc>
                  <a:txBody>
                    <a:bodyPr/>
                    <a:lstStyle/>
                    <a:p>
                      <a:pPr algn="ctr"/>
                      <a:endParaRPr lang="en-US" dirty="0"/>
                    </a:p>
                  </a:txBody>
                  <a:tcPr/>
                </a:tc>
                <a:extLst>
                  <a:ext uri="{0D108BD9-81ED-4DB2-BD59-A6C34878D82A}">
                    <a16:rowId xmlns:a16="http://schemas.microsoft.com/office/drawing/2014/main" val="10007"/>
                  </a:ext>
                </a:extLst>
              </a:tr>
              <a:tr h="370840">
                <a:tc>
                  <a:txBody>
                    <a:bodyPr/>
                    <a:lstStyle/>
                    <a:p>
                      <a:r>
                        <a:rPr lang="en-US" dirty="0"/>
                        <a:t>Mature alfalfa hay</a:t>
                      </a:r>
                    </a:p>
                  </a:txBody>
                  <a:tcPr/>
                </a:tc>
                <a:tc>
                  <a:txBody>
                    <a:bodyPr/>
                    <a:lstStyle/>
                    <a:p>
                      <a:pPr algn="ctr"/>
                      <a:r>
                        <a:rPr lang="en-US" dirty="0"/>
                        <a:t>25:1</a:t>
                      </a:r>
                    </a:p>
                  </a:txBody>
                  <a:tcPr/>
                </a:tc>
                <a:tc>
                  <a:txBody>
                    <a:bodyPr/>
                    <a:lstStyle/>
                    <a:p>
                      <a:pPr algn="ctr"/>
                      <a:endParaRPr lang="en-US" dirty="0"/>
                    </a:p>
                  </a:txBody>
                  <a:tcPr/>
                </a:tc>
                <a:extLst>
                  <a:ext uri="{0D108BD9-81ED-4DB2-BD59-A6C34878D82A}">
                    <a16:rowId xmlns:a16="http://schemas.microsoft.com/office/drawing/2014/main" val="10008"/>
                  </a:ext>
                </a:extLst>
              </a:tr>
              <a:tr h="370840">
                <a:tc>
                  <a:txBody>
                    <a:bodyPr/>
                    <a:lstStyle/>
                    <a:p>
                      <a:r>
                        <a:rPr lang="en-US" dirty="0"/>
                        <a:t>Ideal microbial diet</a:t>
                      </a:r>
                    </a:p>
                  </a:txBody>
                  <a:tcPr>
                    <a:gradFill>
                      <a:gsLst>
                        <a:gs pos="0">
                          <a:srgbClr val="8C1843">
                            <a:alpha val="52000"/>
                          </a:srgbClr>
                        </a:gs>
                        <a:gs pos="100000">
                          <a:srgbClr val="8C1843">
                            <a:alpha val="48000"/>
                          </a:srgbClr>
                        </a:gs>
                        <a:gs pos="100000">
                          <a:schemeClr val="accent1">
                            <a:tint val="23500"/>
                            <a:satMod val="160000"/>
                          </a:schemeClr>
                        </a:gs>
                      </a:gsLst>
                      <a:lin ang="5400000" scaled="0"/>
                    </a:gradFill>
                  </a:tcPr>
                </a:tc>
                <a:tc>
                  <a:txBody>
                    <a:bodyPr/>
                    <a:lstStyle/>
                    <a:p>
                      <a:pPr algn="ctr"/>
                      <a:r>
                        <a:rPr lang="en-US" dirty="0"/>
                        <a:t>24:1</a:t>
                      </a:r>
                    </a:p>
                  </a:txBody>
                  <a:tcPr>
                    <a:gradFill>
                      <a:gsLst>
                        <a:gs pos="0">
                          <a:srgbClr val="8C1843">
                            <a:alpha val="52000"/>
                          </a:srgbClr>
                        </a:gs>
                        <a:gs pos="100000">
                          <a:srgbClr val="8C1843">
                            <a:alpha val="48000"/>
                          </a:srgbClr>
                        </a:gs>
                        <a:gs pos="100000">
                          <a:schemeClr val="accent1">
                            <a:tint val="23500"/>
                            <a:satMod val="160000"/>
                          </a:schemeClr>
                        </a:gs>
                      </a:gsLst>
                      <a:lin ang="5400000" scaled="0"/>
                    </a:gradFill>
                  </a:tcPr>
                </a:tc>
                <a:tc>
                  <a:txBody>
                    <a:bodyPr/>
                    <a:lstStyle/>
                    <a:p>
                      <a:pPr algn="ctr"/>
                      <a:endParaRPr lang="en-US" dirty="0"/>
                    </a:p>
                  </a:txBody>
                  <a:tcPr>
                    <a:gradFill>
                      <a:gsLst>
                        <a:gs pos="0">
                          <a:srgbClr val="8C1843">
                            <a:alpha val="52000"/>
                          </a:srgbClr>
                        </a:gs>
                        <a:gs pos="100000">
                          <a:srgbClr val="8C1843">
                            <a:alpha val="48000"/>
                          </a:srgbClr>
                        </a:gs>
                        <a:gs pos="100000">
                          <a:schemeClr val="accent1">
                            <a:tint val="23500"/>
                            <a:satMod val="160000"/>
                          </a:schemeClr>
                        </a:gs>
                      </a:gsLst>
                      <a:lin ang="5400000" scaled="0"/>
                    </a:gradFill>
                  </a:tcPr>
                </a:tc>
                <a:extLst>
                  <a:ext uri="{0D108BD9-81ED-4DB2-BD59-A6C34878D82A}">
                    <a16:rowId xmlns:a16="http://schemas.microsoft.com/office/drawing/2014/main" val="10009"/>
                  </a:ext>
                </a:extLst>
              </a:tr>
              <a:tr h="370840">
                <a:tc>
                  <a:txBody>
                    <a:bodyPr/>
                    <a:lstStyle/>
                    <a:p>
                      <a:r>
                        <a:rPr lang="en-US" dirty="0"/>
                        <a:t>Rotted barnyard manure</a:t>
                      </a:r>
                    </a:p>
                  </a:txBody>
                  <a:tcPr/>
                </a:tc>
                <a:tc>
                  <a:txBody>
                    <a:bodyPr/>
                    <a:lstStyle/>
                    <a:p>
                      <a:pPr algn="ctr"/>
                      <a:r>
                        <a:rPr lang="en-US" dirty="0"/>
                        <a:t>20:1</a:t>
                      </a:r>
                    </a:p>
                  </a:txBody>
                  <a:tcPr/>
                </a:tc>
                <a:tc>
                  <a:txBody>
                    <a:bodyPr/>
                    <a:lstStyle/>
                    <a:p>
                      <a:pPr algn="ctr"/>
                      <a:endParaRPr lang="en-US" dirty="0"/>
                    </a:p>
                  </a:txBody>
                  <a:tcPr/>
                </a:tc>
                <a:extLst>
                  <a:ext uri="{0D108BD9-81ED-4DB2-BD59-A6C34878D82A}">
                    <a16:rowId xmlns:a16="http://schemas.microsoft.com/office/drawing/2014/main" val="10010"/>
                  </a:ext>
                </a:extLst>
              </a:tr>
              <a:tr h="370840">
                <a:tc>
                  <a:txBody>
                    <a:bodyPr/>
                    <a:lstStyle/>
                    <a:p>
                      <a:r>
                        <a:rPr lang="en-US" dirty="0"/>
                        <a:t>Legume hay</a:t>
                      </a:r>
                    </a:p>
                  </a:txBody>
                  <a:tcPr/>
                </a:tc>
                <a:tc>
                  <a:txBody>
                    <a:bodyPr/>
                    <a:lstStyle/>
                    <a:p>
                      <a:pPr algn="ctr"/>
                      <a:r>
                        <a:rPr lang="en-US" dirty="0"/>
                        <a:t>17:1</a:t>
                      </a:r>
                    </a:p>
                  </a:txBody>
                  <a:tcPr/>
                </a:tc>
                <a:tc>
                  <a:txBody>
                    <a:bodyPr/>
                    <a:lstStyle/>
                    <a:p>
                      <a:pPr algn="ctr"/>
                      <a:endParaRPr lang="en-US" dirty="0"/>
                    </a:p>
                  </a:txBody>
                  <a:tcPr/>
                </a:tc>
                <a:extLst>
                  <a:ext uri="{0D108BD9-81ED-4DB2-BD59-A6C34878D82A}">
                    <a16:rowId xmlns:a16="http://schemas.microsoft.com/office/drawing/2014/main" val="10011"/>
                  </a:ext>
                </a:extLst>
              </a:tr>
              <a:tr h="370840">
                <a:tc>
                  <a:txBody>
                    <a:bodyPr/>
                    <a:lstStyle/>
                    <a:p>
                      <a:r>
                        <a:rPr lang="en-US" dirty="0"/>
                        <a:t>Beef manure</a:t>
                      </a:r>
                    </a:p>
                  </a:txBody>
                  <a:tcPr/>
                </a:tc>
                <a:tc>
                  <a:txBody>
                    <a:bodyPr/>
                    <a:lstStyle/>
                    <a:p>
                      <a:pPr algn="ctr"/>
                      <a:r>
                        <a:rPr lang="en-US" dirty="0"/>
                        <a:t>17:1</a:t>
                      </a:r>
                    </a:p>
                  </a:txBody>
                  <a:tcPr/>
                </a:tc>
                <a:tc>
                  <a:txBody>
                    <a:bodyPr/>
                    <a:lstStyle/>
                    <a:p>
                      <a:pPr algn="ctr"/>
                      <a:endParaRPr lang="en-US" dirty="0"/>
                    </a:p>
                  </a:txBody>
                  <a:tcPr/>
                </a:tc>
                <a:extLst>
                  <a:ext uri="{0D108BD9-81ED-4DB2-BD59-A6C34878D82A}">
                    <a16:rowId xmlns:a16="http://schemas.microsoft.com/office/drawing/2014/main" val="10012"/>
                  </a:ext>
                </a:extLst>
              </a:tr>
              <a:tr h="370840">
                <a:tc>
                  <a:txBody>
                    <a:bodyPr/>
                    <a:lstStyle/>
                    <a:p>
                      <a:r>
                        <a:rPr lang="en-US" dirty="0"/>
                        <a:t>Young alfalfa hay</a:t>
                      </a:r>
                    </a:p>
                  </a:txBody>
                  <a:tcPr/>
                </a:tc>
                <a:tc>
                  <a:txBody>
                    <a:bodyPr/>
                    <a:lstStyle/>
                    <a:p>
                      <a:pPr algn="ctr"/>
                      <a:r>
                        <a:rPr lang="en-US" dirty="0"/>
                        <a:t>13:1</a:t>
                      </a:r>
                    </a:p>
                  </a:txBody>
                  <a:tcPr/>
                </a:tc>
                <a:tc>
                  <a:txBody>
                    <a:bodyPr/>
                    <a:lstStyle/>
                    <a:p>
                      <a:pPr algn="ctr"/>
                      <a:endParaRPr lang="en-US" dirty="0"/>
                    </a:p>
                  </a:txBody>
                  <a:tcPr/>
                </a:tc>
                <a:extLst>
                  <a:ext uri="{0D108BD9-81ED-4DB2-BD59-A6C34878D82A}">
                    <a16:rowId xmlns:a16="http://schemas.microsoft.com/office/drawing/2014/main" val="10013"/>
                  </a:ext>
                </a:extLst>
              </a:tr>
              <a:tr h="370840">
                <a:tc>
                  <a:txBody>
                    <a:bodyPr/>
                    <a:lstStyle/>
                    <a:p>
                      <a:r>
                        <a:rPr lang="en-US" dirty="0"/>
                        <a:t>Hairy vetch cover crop</a:t>
                      </a:r>
                    </a:p>
                  </a:txBody>
                  <a:tcPr/>
                </a:tc>
                <a:tc>
                  <a:txBody>
                    <a:bodyPr/>
                    <a:lstStyle/>
                    <a:p>
                      <a:pPr algn="ctr"/>
                      <a:r>
                        <a:rPr lang="en-US" dirty="0"/>
                        <a:t>11:1</a:t>
                      </a:r>
                    </a:p>
                  </a:txBody>
                  <a:tcPr/>
                </a:tc>
                <a:tc>
                  <a:txBody>
                    <a:bodyPr/>
                    <a:lstStyle/>
                    <a:p>
                      <a:pPr algn="ctr"/>
                      <a:endParaRPr lang="en-US" dirty="0"/>
                    </a:p>
                  </a:txBody>
                  <a:tcPr/>
                </a:tc>
                <a:extLst>
                  <a:ext uri="{0D108BD9-81ED-4DB2-BD59-A6C34878D82A}">
                    <a16:rowId xmlns:a16="http://schemas.microsoft.com/office/drawing/2014/main" val="10014"/>
                  </a:ext>
                </a:extLst>
              </a:tr>
              <a:tr h="370840">
                <a:tc>
                  <a:txBody>
                    <a:bodyPr/>
                    <a:lstStyle/>
                    <a:p>
                      <a:r>
                        <a:rPr lang="en-US" dirty="0"/>
                        <a:t>Soil microbes (average)</a:t>
                      </a:r>
                    </a:p>
                  </a:txBody>
                  <a:tcPr/>
                </a:tc>
                <a:tc>
                  <a:txBody>
                    <a:bodyPr/>
                    <a:lstStyle/>
                    <a:p>
                      <a:pPr algn="ctr"/>
                      <a:r>
                        <a:rPr lang="en-US" dirty="0"/>
                        <a:t>8:1</a:t>
                      </a:r>
                    </a:p>
                  </a:txBody>
                  <a:tcPr/>
                </a:tc>
                <a:tc>
                  <a:txBody>
                    <a:bodyPr/>
                    <a:lstStyle/>
                    <a:p>
                      <a:pPr algn="ctr"/>
                      <a:r>
                        <a:rPr lang="en-US" dirty="0"/>
                        <a:t>Faster</a:t>
                      </a:r>
                    </a:p>
                  </a:txBody>
                  <a:tcPr/>
                </a:tc>
                <a:extLst>
                  <a:ext uri="{0D108BD9-81ED-4DB2-BD59-A6C34878D82A}">
                    <a16:rowId xmlns:a16="http://schemas.microsoft.com/office/drawing/2014/main" val="10015"/>
                  </a:ext>
                </a:extLst>
              </a:tr>
              <a:tr h="370840">
                <a:tc gridSpan="3">
                  <a:txBody>
                    <a:bodyPr/>
                    <a:lstStyle/>
                    <a:p>
                      <a:pPr algn="r"/>
                      <a:r>
                        <a:rPr lang="en-US" dirty="0"/>
                        <a:t>Source: USDA-NRCS</a:t>
                      </a:r>
                      <a:r>
                        <a:rPr lang="en-US" baseline="0" dirty="0"/>
                        <a:t> East National Technology Support Center, 2011. Carbon to Nitrogen Ratios in Cropping Systems Accessed at http:soils.usda.gov/sqi </a:t>
                      </a: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10016"/>
                  </a:ext>
                </a:extLst>
              </a:tr>
            </a:tbl>
          </a:graphicData>
        </a:graphic>
      </p:graphicFrame>
      <p:cxnSp>
        <p:nvCxnSpPr>
          <p:cNvPr id="9" name="Straight Arrow Connector 8"/>
          <p:cNvCxnSpPr/>
          <p:nvPr/>
        </p:nvCxnSpPr>
        <p:spPr>
          <a:xfrm flipV="1">
            <a:off x="7924800" y="1066800"/>
            <a:ext cx="0" cy="2514600"/>
          </a:xfrm>
          <a:prstGeom prst="straightConnector1">
            <a:avLst/>
          </a:prstGeom>
          <a:ln w="82550">
            <a:solidFill>
              <a:srgbClr val="8C1843"/>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7924800" y="3962400"/>
            <a:ext cx="0" cy="1828800"/>
          </a:xfrm>
          <a:prstGeom prst="straightConnector1">
            <a:avLst/>
          </a:prstGeom>
          <a:ln w="82550">
            <a:solidFill>
              <a:srgbClr val="8C1843"/>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9FEB04EC-DC7D-4817-B255-D52B1FF7934C}" type="slidenum">
              <a:rPr lang="en-US" smtClean="0"/>
              <a:t>170</a:t>
            </a:fld>
            <a:endParaRPr lang="en-US"/>
          </a:p>
        </p:txBody>
      </p:sp>
    </p:spTree>
    <p:extLst>
      <p:ext uri="{BB962C8B-B14F-4D97-AF65-F5344CB8AC3E}">
        <p14:creationId xmlns:p14="http://schemas.microsoft.com/office/powerpoint/2010/main" val="15186256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2296" indent="0">
              <a:buNone/>
            </a:pPr>
            <a:r>
              <a:rPr lang="en-US" dirty="0"/>
              <a:t>“When you farm in nature’s image – everything gets easier.” ~ Gabe Brown, Browns Ranch</a:t>
            </a:r>
          </a:p>
        </p:txBody>
      </p:sp>
      <p:sp>
        <p:nvSpPr>
          <p:cNvPr id="2" name="Slide Number Placeholder 1"/>
          <p:cNvSpPr>
            <a:spLocks noGrp="1"/>
          </p:cNvSpPr>
          <p:nvPr>
            <p:ph type="sldNum" sz="quarter" idx="12"/>
          </p:nvPr>
        </p:nvSpPr>
        <p:spPr/>
        <p:txBody>
          <a:bodyPr/>
          <a:lstStyle/>
          <a:p>
            <a:fld id="{9FEB04EC-DC7D-4817-B255-D52B1FF7934C}" type="slidenum">
              <a:rPr lang="en-US" smtClean="0"/>
              <a:t>171</a:t>
            </a:fld>
            <a:endParaRPr lang="en-US"/>
          </a:p>
        </p:txBody>
      </p:sp>
    </p:spTree>
    <p:extLst>
      <p:ext uri="{BB962C8B-B14F-4D97-AF65-F5344CB8AC3E}">
        <p14:creationId xmlns:p14="http://schemas.microsoft.com/office/powerpoint/2010/main" val="90417970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82296" indent="0">
              <a:buNone/>
            </a:pPr>
            <a:r>
              <a:rPr lang="en-US" dirty="0"/>
              <a:t>“Land, then, is not merely soil: it is a fountain of energy flowing through a circuit of soils, plants, and animals.” ~ Aldo Leopold, 1949.  A Sand County Almanac. </a:t>
            </a:r>
          </a:p>
        </p:txBody>
      </p:sp>
      <p:sp>
        <p:nvSpPr>
          <p:cNvPr id="2" name="Slide Number Placeholder 1"/>
          <p:cNvSpPr>
            <a:spLocks noGrp="1"/>
          </p:cNvSpPr>
          <p:nvPr>
            <p:ph type="sldNum" sz="quarter" idx="12"/>
          </p:nvPr>
        </p:nvSpPr>
        <p:spPr/>
        <p:txBody>
          <a:bodyPr/>
          <a:lstStyle/>
          <a:p>
            <a:fld id="{9FEB04EC-DC7D-4817-B255-D52B1FF7934C}" type="slidenum">
              <a:rPr lang="en-US" smtClean="0"/>
              <a:t>172</a:t>
            </a:fld>
            <a:endParaRPr lang="en-US"/>
          </a:p>
        </p:txBody>
      </p:sp>
    </p:spTree>
    <p:extLst>
      <p:ext uri="{BB962C8B-B14F-4D97-AF65-F5344CB8AC3E}">
        <p14:creationId xmlns:p14="http://schemas.microsoft.com/office/powerpoint/2010/main" val="355576695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Dynamic Cropping Systems</a:t>
            </a:r>
          </a:p>
          <a:p>
            <a:pPr lvl="1"/>
            <a:r>
              <a:rPr lang="en-US" dirty="0">
                <a:hlinkClick r:id="rId2"/>
              </a:rPr>
              <a:t>http://youtu.be/MvScUApslps</a:t>
            </a:r>
            <a:endParaRPr lang="en-US" dirty="0"/>
          </a:p>
          <a:p>
            <a:r>
              <a:rPr lang="en-US" dirty="0"/>
              <a:t>Soil Health Lessons in a Minute: How Healthy Soil Should Look</a:t>
            </a:r>
          </a:p>
          <a:p>
            <a:pPr lvl="1"/>
            <a:r>
              <a:rPr lang="en-US" dirty="0">
                <a:hlinkClick r:id="rId3"/>
              </a:rPr>
              <a:t>http://youtu.be/2JZJB4zM3Y4</a:t>
            </a:r>
            <a:endParaRPr lang="en-US" dirty="0"/>
          </a:p>
          <a:p>
            <a:pPr marL="402336" lvl="1" indent="0">
              <a:buNone/>
            </a:pPr>
            <a:endParaRPr lang="en-US" dirty="0"/>
          </a:p>
        </p:txBody>
      </p:sp>
      <p:sp>
        <p:nvSpPr>
          <p:cNvPr id="4" name="TextBox 3"/>
          <p:cNvSpPr txBox="1"/>
          <p:nvPr/>
        </p:nvSpPr>
        <p:spPr>
          <a:xfrm>
            <a:off x="3112718" y="5029200"/>
            <a:ext cx="5867400" cy="369332"/>
          </a:xfrm>
          <a:prstGeom prst="rect">
            <a:avLst/>
          </a:prstGeom>
          <a:noFill/>
        </p:spPr>
        <p:txBody>
          <a:bodyPr wrap="square" rtlCol="0">
            <a:spAutoFit/>
          </a:bodyPr>
          <a:lstStyle/>
          <a:p>
            <a:r>
              <a:rPr lang="en-US" dirty="0"/>
              <a:t>Source: 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173</a:t>
            </a:fld>
            <a:endParaRPr lang="en-US"/>
          </a:p>
        </p:txBody>
      </p:sp>
    </p:spTree>
    <p:extLst>
      <p:ext uri="{BB962C8B-B14F-4D97-AF65-F5344CB8AC3E}">
        <p14:creationId xmlns:p14="http://schemas.microsoft.com/office/powerpoint/2010/main" val="25683085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30673" y="1600200"/>
            <a:ext cx="4236803"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362200"/>
            <a:ext cx="41563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FEB04EC-DC7D-4817-B255-D52B1FF7934C}" type="slidenum">
              <a:rPr lang="en-US" smtClean="0"/>
              <a:t>174</a:t>
            </a:fld>
            <a:endParaRPr lang="en-US"/>
          </a:p>
        </p:txBody>
      </p:sp>
    </p:spTree>
    <p:extLst>
      <p:ext uri="{BB962C8B-B14F-4D97-AF65-F5344CB8AC3E}">
        <p14:creationId xmlns:p14="http://schemas.microsoft.com/office/powerpoint/2010/main" val="331556064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02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2819400"/>
            <a:ext cx="34544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4907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 of Livestock</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272908"/>
            <a:ext cx="2438400" cy="3665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590800"/>
            <a:ext cx="38100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72920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a:t>
            </a:r>
          </a:p>
        </p:txBody>
      </p:sp>
      <p:sp>
        <p:nvSpPr>
          <p:cNvPr id="3" name="Content Placeholder 2"/>
          <p:cNvSpPr>
            <a:spLocks noGrp="1"/>
          </p:cNvSpPr>
          <p:nvPr>
            <p:ph idx="1"/>
          </p:nvPr>
        </p:nvSpPr>
        <p:spPr/>
        <p:txBody>
          <a:bodyPr/>
          <a:lstStyle/>
          <a:p>
            <a:r>
              <a:rPr lang="en-US" dirty="0"/>
              <a:t>The Science of Soil Health: Without Carrot or Stick </a:t>
            </a:r>
          </a:p>
          <a:p>
            <a:pPr lvl="1"/>
            <a:r>
              <a:rPr lang="en-US" dirty="0">
                <a:hlinkClick r:id="rId2"/>
              </a:rPr>
              <a:t>http://youtu.be/Qjd0NQ6Hc88</a:t>
            </a:r>
            <a:endParaRPr lang="en-US" dirty="0"/>
          </a:p>
          <a:p>
            <a:r>
              <a:rPr lang="en-US" dirty="0"/>
              <a:t>Gaining Ground: Successful </a:t>
            </a:r>
            <a:r>
              <a:rPr lang="en-US" dirty="0" err="1"/>
              <a:t>graziers</a:t>
            </a:r>
            <a:r>
              <a:rPr lang="en-US" dirty="0"/>
              <a:t> tell their stories</a:t>
            </a:r>
          </a:p>
          <a:p>
            <a:pPr lvl="1"/>
            <a:r>
              <a:rPr lang="en-US" dirty="0">
                <a:hlinkClick r:id="rId3"/>
              </a:rPr>
              <a:t>http://www.gaininggroundvirginia.org/video/gaining-ground-successful-graziers-tell-their-stories/</a:t>
            </a:r>
            <a:endParaRPr lang="en-US" dirty="0"/>
          </a:p>
          <a:p>
            <a:pPr lvl="1"/>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177</a:t>
            </a:fld>
            <a:endParaRPr lang="en-US"/>
          </a:p>
        </p:txBody>
      </p:sp>
    </p:spTree>
    <p:extLst>
      <p:ext uri="{BB962C8B-B14F-4D97-AF65-F5344CB8AC3E}">
        <p14:creationId xmlns:p14="http://schemas.microsoft.com/office/powerpoint/2010/main" val="56647766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normAutofit fontScale="90000"/>
          </a:bodyPr>
          <a:lstStyle/>
          <a:p>
            <a:r>
              <a:rPr lang="en-US" dirty="0"/>
              <a:t>Managed Grazing and </a:t>
            </a:r>
            <a:br>
              <a:rPr lang="en-US" dirty="0"/>
            </a:br>
            <a:r>
              <a:rPr lang="en-US" dirty="0"/>
              <a:t>Root Development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923" y="1447800"/>
            <a:ext cx="4909704" cy="4800600"/>
          </a:xfrm>
        </p:spPr>
      </p:pic>
      <p:sp>
        <p:nvSpPr>
          <p:cNvPr id="3" name="Slide Number Placeholder 2"/>
          <p:cNvSpPr>
            <a:spLocks noGrp="1"/>
          </p:cNvSpPr>
          <p:nvPr>
            <p:ph type="sldNum" sz="quarter" idx="12"/>
          </p:nvPr>
        </p:nvSpPr>
        <p:spPr/>
        <p:txBody>
          <a:bodyPr/>
          <a:lstStyle/>
          <a:p>
            <a:fld id="{9FEB04EC-DC7D-4817-B255-D52B1FF7934C}" type="slidenum">
              <a:rPr lang="en-US" smtClean="0"/>
              <a:t>178</a:t>
            </a:fld>
            <a:endParaRPr lang="en-US"/>
          </a:p>
        </p:txBody>
      </p:sp>
    </p:spTree>
    <p:extLst>
      <p:ext uri="{BB962C8B-B14F-4D97-AF65-F5344CB8AC3E}">
        <p14:creationId xmlns:p14="http://schemas.microsoft.com/office/powerpoint/2010/main" val="353797876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Vegetable Production</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57325"/>
            <a:ext cx="5905500"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155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Additions and Subtractions to Soil Organic Matter</a:t>
            </a:r>
            <a:endParaRPr lang="en-US" dirty="0"/>
          </a:p>
        </p:txBody>
      </p:sp>
      <p:sp>
        <p:nvSpPr>
          <p:cNvPr id="3" name="Flowchart: Process 2"/>
          <p:cNvSpPr/>
          <p:nvPr/>
        </p:nvSpPr>
        <p:spPr>
          <a:xfrm>
            <a:off x="1219200" y="1981200"/>
            <a:ext cx="1828800" cy="1447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Additions</a:t>
            </a:r>
          </a:p>
          <a:p>
            <a:pPr algn="ctr"/>
            <a:r>
              <a:rPr lang="en-US" dirty="0" smtClean="0"/>
              <a:t>Crop residues</a:t>
            </a:r>
          </a:p>
          <a:p>
            <a:pPr algn="ctr"/>
            <a:r>
              <a:rPr lang="en-US" dirty="0" smtClean="0"/>
              <a:t>Manures</a:t>
            </a:r>
          </a:p>
          <a:p>
            <a:pPr algn="ctr"/>
            <a:r>
              <a:rPr lang="en-US" dirty="0" smtClean="0"/>
              <a:t>Composts</a:t>
            </a:r>
          </a:p>
          <a:p>
            <a:pPr marL="285750" indent="-285750" algn="ctr">
              <a:buFont typeface="Arial" panose="020B0604020202020204" pitchFamily="34" charset="0"/>
              <a:buChar char="•"/>
            </a:pPr>
            <a:endParaRPr lang="en-US" dirty="0" smtClean="0"/>
          </a:p>
        </p:txBody>
      </p:sp>
      <p:sp>
        <p:nvSpPr>
          <p:cNvPr id="4" name="Flowchart: Alternate Process 3"/>
          <p:cNvSpPr/>
          <p:nvPr/>
        </p:nvSpPr>
        <p:spPr>
          <a:xfrm>
            <a:off x="4114800" y="1981200"/>
            <a:ext cx="1828800" cy="1447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Soil organic matter</a:t>
            </a:r>
            <a:endParaRPr lang="en-US" dirty="0"/>
          </a:p>
        </p:txBody>
      </p:sp>
      <p:sp>
        <p:nvSpPr>
          <p:cNvPr id="5" name="Flowchart: Process 4"/>
          <p:cNvSpPr/>
          <p:nvPr/>
        </p:nvSpPr>
        <p:spPr>
          <a:xfrm>
            <a:off x="6858000" y="1981200"/>
            <a:ext cx="1999488" cy="14478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Losses</a:t>
            </a:r>
          </a:p>
          <a:p>
            <a:pPr algn="ctr"/>
            <a:r>
              <a:rPr lang="en-US" dirty="0" smtClean="0"/>
              <a:t>CO</a:t>
            </a:r>
            <a:r>
              <a:rPr lang="en-US" baseline="-25000" dirty="0" smtClean="0"/>
              <a:t>2</a:t>
            </a:r>
            <a:r>
              <a:rPr lang="en-US" dirty="0" smtClean="0"/>
              <a:t> (Respiration of soil organisms)</a:t>
            </a:r>
          </a:p>
          <a:p>
            <a:pPr algn="ctr"/>
            <a:r>
              <a:rPr lang="en-US" dirty="0" smtClean="0"/>
              <a:t>Erosion </a:t>
            </a:r>
            <a:endParaRPr lang="en-US" dirty="0"/>
          </a:p>
        </p:txBody>
      </p:sp>
      <p:sp>
        <p:nvSpPr>
          <p:cNvPr id="6" name="Right Arrow 5"/>
          <p:cNvSpPr/>
          <p:nvPr/>
        </p:nvSpPr>
        <p:spPr>
          <a:xfrm>
            <a:off x="3048000" y="2514600"/>
            <a:ext cx="10668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5943600" y="2514600"/>
            <a:ext cx="914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18</a:t>
            </a:fld>
            <a:endParaRPr lang="en-US"/>
          </a:p>
        </p:txBody>
      </p:sp>
    </p:spTree>
    <p:extLst>
      <p:ext uri="{BB962C8B-B14F-4D97-AF65-F5344CB8AC3E}">
        <p14:creationId xmlns:p14="http://schemas.microsoft.com/office/powerpoint/2010/main" val="6879720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r>
              <a:rPr lang="en-US" sz="2400" dirty="0"/>
              <a:t>How can you increase the quantity of roots growing in your field? </a:t>
            </a:r>
          </a:p>
          <a:p>
            <a:r>
              <a:rPr lang="en-US" sz="2400" dirty="0"/>
              <a:t>Are there times of year when you don’t have a crop growing, when you could plant a cover crop? </a:t>
            </a:r>
          </a:p>
          <a:p>
            <a:r>
              <a:rPr lang="en-US" sz="2400" dirty="0"/>
              <a:t>Which cover crops might work best for you with your cropping system? </a:t>
            </a:r>
          </a:p>
          <a:p>
            <a:r>
              <a:rPr lang="en-US" sz="2400" dirty="0"/>
              <a:t>What are the limitations to doing these practices on your farm and how can they be overcome? </a:t>
            </a:r>
          </a:p>
        </p:txBody>
      </p:sp>
      <p:sp>
        <p:nvSpPr>
          <p:cNvPr id="4" name="Slide Number Placeholder 3"/>
          <p:cNvSpPr>
            <a:spLocks noGrp="1"/>
          </p:cNvSpPr>
          <p:nvPr>
            <p:ph type="sldNum" sz="quarter" idx="12"/>
          </p:nvPr>
        </p:nvSpPr>
        <p:spPr/>
        <p:txBody>
          <a:bodyPr/>
          <a:lstStyle/>
          <a:p>
            <a:fld id="{9FEB04EC-DC7D-4817-B255-D52B1FF7934C}" type="slidenum">
              <a:rPr lang="en-US" smtClean="0"/>
              <a:t>180</a:t>
            </a:fld>
            <a:endParaRPr lang="en-US"/>
          </a:p>
        </p:txBody>
      </p:sp>
    </p:spTree>
    <p:extLst>
      <p:ext uri="{BB962C8B-B14F-4D97-AF65-F5344CB8AC3E}">
        <p14:creationId xmlns:p14="http://schemas.microsoft.com/office/powerpoint/2010/main" val="55893432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Module 6: Pulling It All Together</a:t>
            </a:r>
          </a:p>
        </p:txBody>
      </p:sp>
      <p:sp>
        <p:nvSpPr>
          <p:cNvPr id="4" name="Content Placeholder 2"/>
          <p:cNvSpPr>
            <a:spLocks noGrp="1"/>
          </p:cNvSpPr>
          <p:nvPr>
            <p:ph idx="1"/>
          </p:nvPr>
        </p:nvSpPr>
        <p:spPr/>
        <p:txBody>
          <a:bodyPr/>
          <a:lstStyle/>
          <a:p>
            <a:r>
              <a:rPr lang="en-US" dirty="0"/>
              <a:t>Objectives and learning outcomes</a:t>
            </a:r>
          </a:p>
          <a:p>
            <a:pPr lvl="1"/>
            <a:r>
              <a:rPr lang="en-US" dirty="0"/>
              <a:t>Principles, Partnering Practices and Illustrations</a:t>
            </a:r>
          </a:p>
          <a:p>
            <a:r>
              <a:rPr lang="en-US" dirty="0"/>
              <a:t>Basic Handout</a:t>
            </a:r>
          </a:p>
          <a:p>
            <a:r>
              <a:rPr lang="en-US" dirty="0"/>
              <a:t>Readings</a:t>
            </a:r>
          </a:p>
          <a:p>
            <a:r>
              <a:rPr lang="en-US" dirty="0"/>
              <a:t>Activity, Demonstration and/or Video</a:t>
            </a:r>
          </a:p>
          <a:p>
            <a:r>
              <a:rPr lang="en-US" dirty="0"/>
              <a:t>Digging Deeper and Additional Resources</a:t>
            </a:r>
          </a:p>
        </p:txBody>
      </p:sp>
      <p:sp>
        <p:nvSpPr>
          <p:cNvPr id="3" name="Slide Number Placeholder 2"/>
          <p:cNvSpPr>
            <a:spLocks noGrp="1"/>
          </p:cNvSpPr>
          <p:nvPr>
            <p:ph type="sldNum" sz="quarter" idx="12"/>
          </p:nvPr>
        </p:nvSpPr>
        <p:spPr/>
        <p:txBody>
          <a:bodyPr/>
          <a:lstStyle/>
          <a:p>
            <a:fld id="{9FEB04EC-DC7D-4817-B255-D52B1FF7934C}" type="slidenum">
              <a:rPr lang="en-US" smtClean="0"/>
              <a:t>181</a:t>
            </a:fld>
            <a:endParaRPr lang="en-US"/>
          </a:p>
        </p:txBody>
      </p:sp>
    </p:spTree>
    <p:extLst>
      <p:ext uri="{BB962C8B-B14F-4D97-AF65-F5344CB8AC3E}">
        <p14:creationId xmlns:p14="http://schemas.microsoft.com/office/powerpoint/2010/main" val="176853997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Objectives</a:t>
            </a:r>
          </a:p>
        </p:txBody>
      </p:sp>
      <p:sp>
        <p:nvSpPr>
          <p:cNvPr id="3" name="Content Placeholder 2"/>
          <p:cNvSpPr>
            <a:spLocks noGrp="1"/>
          </p:cNvSpPr>
          <p:nvPr>
            <p:ph idx="1"/>
          </p:nvPr>
        </p:nvSpPr>
        <p:spPr>
          <a:xfrm>
            <a:off x="1143000" y="1143000"/>
            <a:ext cx="8001000" cy="4800600"/>
          </a:xfrm>
        </p:spPr>
        <p:txBody>
          <a:bodyPr>
            <a:normAutofit/>
          </a:bodyPr>
          <a:lstStyle/>
          <a:p>
            <a:r>
              <a:rPr lang="en-US" dirty="0"/>
              <a:t>Farmers will demonstrate increased knowledge and application of core soil health principles</a:t>
            </a:r>
          </a:p>
          <a:p>
            <a:r>
              <a:rPr lang="en-US" dirty="0"/>
              <a:t>Growers will demonstrate how to integrate different approaches to enhance activity and health in soil. </a:t>
            </a:r>
          </a:p>
          <a:p>
            <a:r>
              <a:rPr lang="en-US" dirty="0"/>
              <a:t>Participants understanding of general management practices for soil health.</a:t>
            </a:r>
          </a:p>
        </p:txBody>
      </p:sp>
      <p:sp>
        <p:nvSpPr>
          <p:cNvPr id="4" name="Slide Number Placeholder 3"/>
          <p:cNvSpPr>
            <a:spLocks noGrp="1"/>
          </p:cNvSpPr>
          <p:nvPr>
            <p:ph type="sldNum" sz="quarter" idx="12"/>
          </p:nvPr>
        </p:nvSpPr>
        <p:spPr/>
        <p:txBody>
          <a:bodyPr/>
          <a:lstStyle/>
          <a:p>
            <a:fld id="{9FEB04EC-DC7D-4817-B255-D52B1FF7934C}" type="slidenum">
              <a:rPr lang="en-US" smtClean="0"/>
              <a:t>182</a:t>
            </a:fld>
            <a:endParaRPr lang="en-US"/>
          </a:p>
        </p:txBody>
      </p:sp>
    </p:spTree>
    <p:extLst>
      <p:ext uri="{BB962C8B-B14F-4D97-AF65-F5344CB8AC3E}">
        <p14:creationId xmlns:p14="http://schemas.microsoft.com/office/powerpoint/2010/main" val="370876784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t>Keep soil covered</a:t>
            </a:r>
          </a:p>
          <a:p>
            <a:pPr lvl="1"/>
            <a:r>
              <a:rPr lang="en-US" dirty="0"/>
              <a:t>Minimize soil disturbance</a:t>
            </a:r>
          </a:p>
          <a:p>
            <a:pPr lvl="1"/>
            <a:r>
              <a:rPr lang="en-US" dirty="0"/>
              <a:t>Maximize living roots</a:t>
            </a:r>
          </a:p>
          <a:p>
            <a:pPr lvl="1"/>
            <a:r>
              <a:rPr lang="en-US" dirty="0"/>
              <a:t>Energize with diversity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183</a:t>
            </a:fld>
            <a:endParaRPr lang="en-US"/>
          </a:p>
        </p:txBody>
      </p:sp>
    </p:spTree>
    <p:extLst>
      <p:ext uri="{BB962C8B-B14F-4D97-AF65-F5344CB8AC3E}">
        <p14:creationId xmlns:p14="http://schemas.microsoft.com/office/powerpoint/2010/main" val="324599664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Approaches</a:t>
            </a:r>
          </a:p>
        </p:txBody>
      </p:sp>
      <p:sp>
        <p:nvSpPr>
          <p:cNvPr id="3" name="Content Placeholder 2"/>
          <p:cNvSpPr>
            <a:spLocks noGrp="1"/>
          </p:cNvSpPr>
          <p:nvPr>
            <p:ph idx="1"/>
          </p:nvPr>
        </p:nvSpPr>
        <p:spPr/>
        <p:txBody>
          <a:bodyPr/>
          <a:lstStyle/>
          <a:p>
            <a:r>
              <a:rPr lang="en-US" dirty="0"/>
              <a:t>Reducing tillage</a:t>
            </a:r>
          </a:p>
          <a:p>
            <a:r>
              <a:rPr lang="en-US" dirty="0"/>
              <a:t>Avoiding soil compaction</a:t>
            </a:r>
          </a:p>
          <a:p>
            <a:r>
              <a:rPr lang="en-US" dirty="0"/>
              <a:t>Growing cover crops</a:t>
            </a:r>
          </a:p>
          <a:p>
            <a:r>
              <a:rPr lang="en-US" dirty="0"/>
              <a:t>Using better crop rotations</a:t>
            </a:r>
          </a:p>
          <a:p>
            <a:r>
              <a:rPr lang="en-US" dirty="0"/>
              <a:t>Applying organic amendments</a:t>
            </a:r>
          </a:p>
          <a:p>
            <a:r>
              <a:rPr lang="en-US" dirty="0"/>
              <a:t>Applying inorganic amendments</a:t>
            </a:r>
          </a:p>
        </p:txBody>
      </p:sp>
      <p:sp>
        <p:nvSpPr>
          <p:cNvPr id="4" name="Slide Number Placeholder 3"/>
          <p:cNvSpPr>
            <a:spLocks noGrp="1"/>
          </p:cNvSpPr>
          <p:nvPr>
            <p:ph type="sldNum" sz="quarter" idx="12"/>
          </p:nvPr>
        </p:nvSpPr>
        <p:spPr/>
        <p:txBody>
          <a:bodyPr/>
          <a:lstStyle/>
          <a:p>
            <a:fld id="{9FEB04EC-DC7D-4817-B255-D52B1FF7934C}" type="slidenum">
              <a:rPr lang="en-US" smtClean="0"/>
              <a:t>184</a:t>
            </a:fld>
            <a:endParaRPr lang="en-US"/>
          </a:p>
        </p:txBody>
      </p:sp>
    </p:spTree>
    <p:extLst>
      <p:ext uri="{BB962C8B-B14F-4D97-AF65-F5344CB8AC3E}">
        <p14:creationId xmlns:p14="http://schemas.microsoft.com/office/powerpoint/2010/main" val="25913046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5"/>
          <p:cNvSpPr txBox="1">
            <a:spLocks/>
          </p:cNvSpPr>
          <p:nvPr/>
        </p:nvSpPr>
        <p:spPr>
          <a:xfrm>
            <a:off x="4572000" y="914400"/>
            <a:ext cx="4572000" cy="4663440"/>
          </a:xfrm>
          <a:prstGeom prst="rect">
            <a:avLst/>
          </a:prstGeom>
          <a:solidFill>
            <a:schemeClr val="accent4">
              <a:lumMod val="40000"/>
              <a:lumOff val="60000"/>
            </a:schemeClr>
          </a:solidFill>
        </p:spPr>
        <p:txBody>
          <a:bodyPr>
            <a:normAutofit/>
          </a:bodyPr>
          <a:lst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a:lstStyle>
          <a:p>
            <a:pPr marL="82296" indent="0">
              <a:buFont typeface="Wingdings 2"/>
              <a:buNone/>
            </a:pPr>
            <a:r>
              <a:rPr lang="en-US" sz="2000" dirty="0" smtClean="0"/>
              <a:t>No-till or conservation tillage</a:t>
            </a:r>
          </a:p>
          <a:p>
            <a:pPr marL="82296" indent="0">
              <a:buFont typeface="Wingdings 2"/>
              <a:buNone/>
            </a:pPr>
            <a:r>
              <a:rPr lang="en-US" sz="2000" dirty="0" smtClean="0"/>
              <a:t>Cover crops/ green manures</a:t>
            </a:r>
          </a:p>
          <a:p>
            <a:pPr marL="82296" indent="0">
              <a:buFont typeface="Wingdings 2"/>
              <a:buNone/>
            </a:pPr>
            <a:r>
              <a:rPr lang="en-US" sz="2000" dirty="0" smtClean="0"/>
              <a:t>Diverse crop rotations</a:t>
            </a:r>
          </a:p>
          <a:p>
            <a:pPr marL="82296" indent="0">
              <a:buFont typeface="Wingdings 2"/>
              <a:buNone/>
            </a:pPr>
            <a:r>
              <a:rPr lang="en-US" sz="2000" dirty="0" smtClean="0"/>
              <a:t>Perennial crops</a:t>
            </a:r>
          </a:p>
          <a:p>
            <a:pPr marL="82296" indent="0">
              <a:buFont typeface="Wingdings 2"/>
              <a:buNone/>
            </a:pPr>
            <a:r>
              <a:rPr lang="en-US" sz="2000" dirty="0" smtClean="0"/>
              <a:t>Organic fertilizers, amendments, manures</a:t>
            </a:r>
          </a:p>
          <a:p>
            <a:pPr marL="82296" indent="0">
              <a:buFont typeface="Wingdings 2"/>
              <a:buNone/>
            </a:pPr>
            <a:r>
              <a:rPr lang="en-US" sz="2000" dirty="0" smtClean="0"/>
              <a:t>Crop residue retention</a:t>
            </a:r>
          </a:p>
          <a:p>
            <a:pPr marL="82296" indent="0">
              <a:buFont typeface="Wingdings 2"/>
              <a:buNone/>
            </a:pPr>
            <a:r>
              <a:rPr lang="en-US" sz="2000" dirty="0" smtClean="0"/>
              <a:t>Integrated pest management (IPM)</a:t>
            </a:r>
          </a:p>
          <a:p>
            <a:pPr marL="82296" indent="0">
              <a:buFont typeface="Wingdings 2"/>
              <a:buNone/>
            </a:pPr>
            <a:r>
              <a:rPr lang="en-US" sz="2000" dirty="0" smtClean="0"/>
              <a:t>Weed control by mulching, cultivation or plant vigor</a:t>
            </a:r>
          </a:p>
          <a:p>
            <a:endParaRPr lang="en-US" dirty="0"/>
          </a:p>
        </p:txBody>
      </p:sp>
      <p:sp>
        <p:nvSpPr>
          <p:cNvPr id="2" name="Title 1"/>
          <p:cNvSpPr>
            <a:spLocks noGrp="1"/>
          </p:cNvSpPr>
          <p:nvPr>
            <p:ph type="title"/>
          </p:nvPr>
        </p:nvSpPr>
        <p:spPr>
          <a:xfrm>
            <a:off x="1435608" y="-304800"/>
            <a:ext cx="7498080" cy="1143000"/>
          </a:xfrm>
        </p:spPr>
        <p:txBody>
          <a:bodyPr>
            <a:normAutofit/>
          </a:bodyPr>
          <a:lstStyle/>
          <a:p>
            <a:r>
              <a:rPr lang="en-US" dirty="0"/>
              <a:t>Balance Sheet of Soil </a:t>
            </a:r>
            <a:r>
              <a:rPr lang="en-US" dirty="0" smtClean="0"/>
              <a:t>Health</a:t>
            </a: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185</a:t>
            </a:fld>
            <a:endParaRPr lang="en-US"/>
          </a:p>
        </p:txBody>
      </p:sp>
      <p:sp>
        <p:nvSpPr>
          <p:cNvPr id="5" name="Content Placeholder 4"/>
          <p:cNvSpPr>
            <a:spLocks noGrp="1"/>
          </p:cNvSpPr>
          <p:nvPr>
            <p:ph sz="half" idx="1"/>
          </p:nvPr>
        </p:nvSpPr>
        <p:spPr>
          <a:xfrm>
            <a:off x="0" y="914400"/>
            <a:ext cx="4572000" cy="4663440"/>
          </a:xfrm>
          <a:solidFill>
            <a:schemeClr val="accent3">
              <a:lumMod val="40000"/>
              <a:lumOff val="60000"/>
            </a:schemeClr>
          </a:solidFill>
        </p:spPr>
        <p:txBody>
          <a:bodyPr>
            <a:normAutofit/>
          </a:bodyPr>
          <a:lstStyle/>
          <a:p>
            <a:pPr marL="82296" indent="0" algn="r">
              <a:buNone/>
            </a:pPr>
            <a:r>
              <a:rPr lang="en-US" sz="2000" dirty="0"/>
              <a:t>Aggressive tillage</a:t>
            </a:r>
          </a:p>
          <a:p>
            <a:pPr marL="82296" indent="0" algn="r">
              <a:buNone/>
            </a:pPr>
            <a:r>
              <a:rPr lang="en-US" sz="2000" dirty="0"/>
              <a:t>Annual/seasonal fallow</a:t>
            </a:r>
          </a:p>
          <a:p>
            <a:pPr marL="82296" indent="0" algn="r">
              <a:buNone/>
            </a:pPr>
            <a:r>
              <a:rPr lang="en-US" sz="2000" dirty="0"/>
              <a:t>Mono-cropping</a:t>
            </a:r>
          </a:p>
          <a:p>
            <a:pPr marL="82296" indent="0" algn="r">
              <a:buNone/>
            </a:pPr>
            <a:r>
              <a:rPr lang="en-US" sz="2000" dirty="0"/>
              <a:t>Annual crops</a:t>
            </a:r>
          </a:p>
          <a:p>
            <a:pPr marL="82296" indent="0" algn="r">
              <a:buNone/>
            </a:pPr>
            <a:r>
              <a:rPr lang="en-US" sz="2000" dirty="0"/>
              <a:t>Excessive inorganic fertilizer use</a:t>
            </a:r>
          </a:p>
          <a:p>
            <a:pPr marL="82296" indent="0" algn="r">
              <a:buNone/>
            </a:pPr>
            <a:r>
              <a:rPr lang="en-US" sz="2000" dirty="0"/>
              <a:t>Excessive crop residue removal</a:t>
            </a:r>
          </a:p>
          <a:p>
            <a:pPr marL="82296" indent="0" algn="r">
              <a:buNone/>
            </a:pPr>
            <a:r>
              <a:rPr lang="en-US" sz="2000" dirty="0"/>
              <a:t>Broad spectrum fumigants/pesticides</a:t>
            </a:r>
          </a:p>
          <a:p>
            <a:pPr marL="82296" indent="0" algn="r">
              <a:buNone/>
            </a:pPr>
            <a:r>
              <a:rPr lang="en-US" sz="2000" dirty="0"/>
              <a:t>Broad spectrum herbicides</a:t>
            </a:r>
            <a:r>
              <a:rPr lang="en-US" sz="2400" dirty="0"/>
              <a:t> </a:t>
            </a:r>
          </a:p>
          <a:p>
            <a:endParaRPr lang="en-US" dirty="0"/>
          </a:p>
        </p:txBody>
      </p:sp>
      <p:sp>
        <p:nvSpPr>
          <p:cNvPr id="6" name="Left Arrow 5"/>
          <p:cNvSpPr/>
          <p:nvPr/>
        </p:nvSpPr>
        <p:spPr>
          <a:xfrm>
            <a:off x="0" y="381000"/>
            <a:ext cx="4572000" cy="762000"/>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572000" y="381000"/>
            <a:ext cx="4572000" cy="7620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533400"/>
            <a:ext cx="3810000" cy="461665"/>
          </a:xfrm>
          <a:prstGeom prst="rect">
            <a:avLst/>
          </a:prstGeom>
          <a:noFill/>
        </p:spPr>
        <p:txBody>
          <a:bodyPr wrap="square" rtlCol="0">
            <a:spAutoFit/>
          </a:bodyPr>
          <a:lstStyle/>
          <a:p>
            <a:pPr algn="r"/>
            <a:r>
              <a:rPr lang="en-US" sz="2400" dirty="0">
                <a:solidFill>
                  <a:schemeClr val="bg1"/>
                </a:solidFill>
              </a:rPr>
              <a:t>Tend to Reduce Soil Health</a:t>
            </a:r>
          </a:p>
        </p:txBody>
      </p:sp>
      <p:sp>
        <p:nvSpPr>
          <p:cNvPr id="9" name="TextBox 8"/>
          <p:cNvSpPr txBox="1"/>
          <p:nvPr/>
        </p:nvSpPr>
        <p:spPr>
          <a:xfrm>
            <a:off x="4572000" y="533400"/>
            <a:ext cx="4114800" cy="461665"/>
          </a:xfrm>
          <a:prstGeom prst="rect">
            <a:avLst/>
          </a:prstGeom>
          <a:noFill/>
        </p:spPr>
        <p:txBody>
          <a:bodyPr wrap="square" rtlCol="0">
            <a:spAutoFit/>
          </a:bodyPr>
          <a:lstStyle/>
          <a:p>
            <a:r>
              <a:rPr lang="en-US" sz="2400" dirty="0">
                <a:solidFill>
                  <a:schemeClr val="bg1"/>
                </a:solidFill>
              </a:rPr>
              <a:t>Tend to Promote Soil Health</a:t>
            </a:r>
          </a:p>
        </p:txBody>
      </p:sp>
      <p:sp>
        <p:nvSpPr>
          <p:cNvPr id="10" name="TextBox 9"/>
          <p:cNvSpPr txBox="1"/>
          <p:nvPr/>
        </p:nvSpPr>
        <p:spPr>
          <a:xfrm>
            <a:off x="762000" y="4800600"/>
            <a:ext cx="7924800" cy="646331"/>
          </a:xfrm>
          <a:prstGeom prst="rect">
            <a:avLst/>
          </a:prstGeom>
          <a:noFill/>
        </p:spPr>
        <p:txBody>
          <a:bodyPr wrap="square" rtlCol="0">
            <a:spAutoFit/>
          </a:bodyPr>
          <a:lstStyle/>
          <a:p>
            <a:pPr algn="r"/>
            <a:r>
              <a:rPr lang="en-US" dirty="0"/>
              <a:t>Lehman, M.R. et al., 2015. Soil biology for resilient, healthy soil. Doi:10.2489/jswc.70.1.12A</a:t>
            </a:r>
          </a:p>
        </p:txBody>
      </p:sp>
    </p:spTree>
    <p:extLst>
      <p:ext uri="{BB962C8B-B14F-4D97-AF65-F5344CB8AC3E}">
        <p14:creationId xmlns:p14="http://schemas.microsoft.com/office/powerpoint/2010/main" val="324730273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Soil Health Management and Ingenuity</a:t>
            </a:r>
          </a:p>
        </p:txBody>
      </p:sp>
      <p:sp>
        <p:nvSpPr>
          <p:cNvPr id="3" name="Content Placeholder 2"/>
          <p:cNvSpPr>
            <a:spLocks noGrp="1"/>
          </p:cNvSpPr>
          <p:nvPr>
            <p:ph sz="half" idx="1"/>
          </p:nvPr>
        </p:nvSpPr>
        <p:spPr>
          <a:xfrm>
            <a:off x="1295400" y="1584960"/>
            <a:ext cx="3657600" cy="4663440"/>
          </a:xfrm>
        </p:spPr>
        <p:txBody>
          <a:bodyPr/>
          <a:lstStyle/>
          <a:p>
            <a:r>
              <a:rPr lang="en-US" dirty="0"/>
              <a:t>Plant/Species/Variety</a:t>
            </a:r>
          </a:p>
          <a:p>
            <a:r>
              <a:rPr lang="en-US" dirty="0"/>
              <a:t>Crop rotation</a:t>
            </a:r>
          </a:p>
          <a:p>
            <a:r>
              <a:rPr lang="en-US" dirty="0"/>
              <a:t>Crop residue</a:t>
            </a:r>
          </a:p>
          <a:p>
            <a:r>
              <a:rPr lang="en-US" dirty="0"/>
              <a:t>Grazing intensity</a:t>
            </a:r>
          </a:p>
          <a:p>
            <a:r>
              <a:rPr lang="en-US" dirty="0"/>
              <a:t>Tillage type</a:t>
            </a:r>
          </a:p>
        </p:txBody>
      </p:sp>
      <p:sp>
        <p:nvSpPr>
          <p:cNvPr id="4" name="Content Placeholder 3"/>
          <p:cNvSpPr>
            <a:spLocks noGrp="1"/>
          </p:cNvSpPr>
          <p:nvPr>
            <p:ph sz="half" idx="2"/>
          </p:nvPr>
        </p:nvSpPr>
        <p:spPr/>
        <p:txBody>
          <a:bodyPr/>
          <a:lstStyle/>
          <a:p>
            <a:r>
              <a:rPr lang="en-US" dirty="0"/>
              <a:t>Soil fertility program</a:t>
            </a:r>
          </a:p>
          <a:p>
            <a:r>
              <a:rPr lang="en-US" dirty="0"/>
              <a:t>Cover crops</a:t>
            </a:r>
          </a:p>
          <a:p>
            <a:r>
              <a:rPr lang="en-US" dirty="0"/>
              <a:t>Manure/compost additions</a:t>
            </a:r>
          </a:p>
          <a:p>
            <a:r>
              <a:rPr lang="en-US" dirty="0"/>
              <a:t>Irrigation/timing </a:t>
            </a:r>
          </a:p>
        </p:txBody>
      </p:sp>
    </p:spTree>
    <p:extLst>
      <p:ext uri="{BB962C8B-B14F-4D97-AF65-F5344CB8AC3E}">
        <p14:creationId xmlns:p14="http://schemas.microsoft.com/office/powerpoint/2010/main" val="114059338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Soil Health Measurements to General Management Practices</a:t>
            </a:r>
          </a:p>
        </p:txBody>
      </p:sp>
      <p:sp>
        <p:nvSpPr>
          <p:cNvPr id="3" name="Content Placeholder 2"/>
          <p:cNvSpPr>
            <a:spLocks noGrp="1"/>
          </p:cNvSpPr>
          <p:nvPr>
            <p:ph idx="1"/>
          </p:nvPr>
        </p:nvSpPr>
        <p:spPr/>
        <p:txBody>
          <a:bodyPr/>
          <a:lstStyle/>
          <a:p>
            <a:r>
              <a:rPr lang="en-US" dirty="0"/>
              <a:t>Grain-Crop farmers</a:t>
            </a:r>
          </a:p>
          <a:p>
            <a:r>
              <a:rPr lang="en-US" dirty="0"/>
              <a:t>Crop-Livestock farmers</a:t>
            </a:r>
          </a:p>
          <a:p>
            <a:r>
              <a:rPr lang="en-US" dirty="0"/>
              <a:t>Vegetable farms</a:t>
            </a:r>
          </a:p>
        </p:txBody>
      </p:sp>
      <p:sp>
        <p:nvSpPr>
          <p:cNvPr id="4" name="Slide Number Placeholder 3"/>
          <p:cNvSpPr>
            <a:spLocks noGrp="1"/>
          </p:cNvSpPr>
          <p:nvPr>
            <p:ph type="sldNum" sz="quarter" idx="12"/>
          </p:nvPr>
        </p:nvSpPr>
        <p:spPr/>
        <p:txBody>
          <a:bodyPr/>
          <a:lstStyle/>
          <a:p>
            <a:fld id="{9FEB04EC-DC7D-4817-B255-D52B1FF7934C}" type="slidenum">
              <a:rPr lang="en-US" smtClean="0"/>
              <a:t>187</a:t>
            </a:fld>
            <a:endParaRPr lang="en-US"/>
          </a:p>
        </p:txBody>
      </p:sp>
    </p:spTree>
    <p:extLst>
      <p:ext uri="{BB962C8B-B14F-4D97-AF65-F5344CB8AC3E}">
        <p14:creationId xmlns:p14="http://schemas.microsoft.com/office/powerpoint/2010/main" val="124859586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a:t>Keeping Soil in Its Place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6041" y="1219200"/>
            <a:ext cx="5324354" cy="3505200"/>
          </a:xfrm>
        </p:spPr>
      </p:pic>
      <p:sp>
        <p:nvSpPr>
          <p:cNvPr id="5" name="TextBox 4"/>
          <p:cNvSpPr txBox="1"/>
          <p:nvPr/>
        </p:nvSpPr>
        <p:spPr>
          <a:xfrm>
            <a:off x="4343400" y="4876800"/>
            <a:ext cx="3657600" cy="369332"/>
          </a:xfrm>
          <a:prstGeom prst="rect">
            <a:avLst/>
          </a:prstGeom>
          <a:noFill/>
        </p:spPr>
        <p:txBody>
          <a:bodyPr wrap="square" rtlCol="0">
            <a:spAutoFit/>
          </a:bodyPr>
          <a:lstStyle/>
          <a:p>
            <a:r>
              <a:rPr lang="en-US" dirty="0"/>
              <a:t>Lubbock, Texas October 17, 2011</a:t>
            </a:r>
          </a:p>
        </p:txBody>
      </p:sp>
      <p:sp>
        <p:nvSpPr>
          <p:cNvPr id="3" name="Slide Number Placeholder 2"/>
          <p:cNvSpPr>
            <a:spLocks noGrp="1"/>
          </p:cNvSpPr>
          <p:nvPr>
            <p:ph type="sldNum" sz="quarter" idx="12"/>
          </p:nvPr>
        </p:nvSpPr>
        <p:spPr/>
        <p:txBody>
          <a:bodyPr/>
          <a:lstStyle/>
          <a:p>
            <a:fld id="{9FEB04EC-DC7D-4817-B255-D52B1FF7934C}" type="slidenum">
              <a:rPr lang="en-US" smtClean="0"/>
              <a:t>188</a:t>
            </a:fld>
            <a:endParaRPr lang="en-US"/>
          </a:p>
        </p:txBody>
      </p:sp>
    </p:spTree>
    <p:extLst>
      <p:ext uri="{BB962C8B-B14F-4D97-AF65-F5344CB8AC3E}">
        <p14:creationId xmlns:p14="http://schemas.microsoft.com/office/powerpoint/2010/main" val="20849860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a:t>Video or Activity</a:t>
            </a:r>
          </a:p>
        </p:txBody>
      </p:sp>
      <p:sp>
        <p:nvSpPr>
          <p:cNvPr id="3" name="Content Placeholder 2"/>
          <p:cNvSpPr>
            <a:spLocks noGrp="1"/>
          </p:cNvSpPr>
          <p:nvPr>
            <p:ph idx="1"/>
          </p:nvPr>
        </p:nvSpPr>
        <p:spPr>
          <a:xfrm>
            <a:off x="1435608" y="1066800"/>
            <a:ext cx="7498080" cy="4800600"/>
          </a:xfrm>
        </p:spPr>
        <p:txBody>
          <a:bodyPr/>
          <a:lstStyle/>
          <a:p>
            <a:r>
              <a:rPr lang="en-US" dirty="0"/>
              <a:t>The Science of Soil Health: Systems in </a:t>
            </a:r>
            <a:r>
              <a:rPr lang="en-US" dirty="0" err="1"/>
              <a:t>Agroecology</a:t>
            </a:r>
            <a:endParaRPr lang="en-US" dirty="0"/>
          </a:p>
          <a:p>
            <a:pPr lvl="1"/>
            <a:r>
              <a:rPr lang="en-US" dirty="0">
                <a:hlinkClick r:id="rId3"/>
              </a:rPr>
              <a:t>http://youtu.be/jpMr1-STc38</a:t>
            </a:r>
            <a:endParaRPr lang="en-US" dirty="0"/>
          </a:p>
          <a:p>
            <a:r>
              <a:rPr lang="en-US" dirty="0"/>
              <a:t>Gaining Ground: Successful no-till farmers tell their stories</a:t>
            </a:r>
          </a:p>
          <a:p>
            <a:pPr lvl="1"/>
            <a:r>
              <a:rPr lang="en-US" dirty="0">
                <a:hlinkClick r:id="rId4"/>
              </a:rPr>
              <a:t>http://www.gaininggroundvirginia.org/video/gaining-ground-successful-no-till-farmers-tell-their-stories/</a:t>
            </a:r>
            <a:endParaRPr lang="en-US" dirty="0"/>
          </a:p>
          <a:p>
            <a:pPr marL="402336" lvl="1" indent="0">
              <a:buNone/>
            </a:pPr>
            <a:endParaRPr lang="en-US" dirty="0"/>
          </a:p>
        </p:txBody>
      </p:sp>
      <p:sp>
        <p:nvSpPr>
          <p:cNvPr id="4" name="TextBox 3"/>
          <p:cNvSpPr txBox="1"/>
          <p:nvPr/>
        </p:nvSpPr>
        <p:spPr>
          <a:xfrm>
            <a:off x="2819400" y="5029200"/>
            <a:ext cx="6324600" cy="646331"/>
          </a:xfrm>
          <a:prstGeom prst="rect">
            <a:avLst/>
          </a:prstGeom>
          <a:noFill/>
        </p:spPr>
        <p:txBody>
          <a:bodyPr wrap="square" rtlCol="0">
            <a:spAutoFit/>
          </a:bodyPr>
          <a:lstStyle/>
          <a:p>
            <a:r>
              <a:rPr lang="en-US" dirty="0"/>
              <a:t>Source: USDA-NRCS The Science of Soil Health video series and Gaining Ground Virginia website</a:t>
            </a:r>
          </a:p>
        </p:txBody>
      </p:sp>
      <p:sp>
        <p:nvSpPr>
          <p:cNvPr id="5" name="Slide Number Placeholder 4"/>
          <p:cNvSpPr>
            <a:spLocks noGrp="1"/>
          </p:cNvSpPr>
          <p:nvPr>
            <p:ph type="sldNum" sz="quarter" idx="12"/>
          </p:nvPr>
        </p:nvSpPr>
        <p:spPr/>
        <p:txBody>
          <a:bodyPr/>
          <a:lstStyle/>
          <a:p>
            <a:fld id="{9FEB04EC-DC7D-4817-B255-D52B1FF7934C}" type="slidenum">
              <a:rPr lang="en-US" smtClean="0"/>
              <a:t>189</a:t>
            </a:fld>
            <a:endParaRPr lang="en-US"/>
          </a:p>
        </p:txBody>
      </p:sp>
    </p:spTree>
    <p:extLst>
      <p:ext uri="{BB962C8B-B14F-4D97-AF65-F5344CB8AC3E}">
        <p14:creationId xmlns:p14="http://schemas.microsoft.com/office/powerpoint/2010/main" val="25683085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Forage radishes for bio-drilling</a:t>
            </a:r>
            <a:endParaRPr lang="en-US" dirty="0"/>
          </a:p>
        </p:txBody>
      </p:sp>
      <p:pic>
        <p:nvPicPr>
          <p:cNvPr id="4" name="Content Placeholder 3"/>
          <p:cNvPicPr>
            <a:picLocks noGrp="1" noChangeAspect="1"/>
          </p:cNvPicPr>
          <p:nvPr>
            <p:ph idx="1"/>
          </p:nvPr>
        </p:nvPicPr>
        <p:blipFill>
          <a:blip r:embed="rId2"/>
          <a:srcRect t="2625" b="2625"/>
          <a:stretch>
            <a:fillRect/>
          </a:stretch>
        </p:blipFill>
        <p:spPr>
          <a:xfrm>
            <a:off x="1435608" y="1447800"/>
            <a:ext cx="4760686" cy="3048000"/>
          </a:xfrm>
        </p:spPr>
      </p:pic>
      <p:pic>
        <p:nvPicPr>
          <p:cNvPr id="5" name="Picture 4"/>
          <p:cNvPicPr>
            <a:picLocks noChangeAspect="1"/>
          </p:cNvPicPr>
          <p:nvPr/>
        </p:nvPicPr>
        <p:blipFill>
          <a:blip r:embed="rId3"/>
          <a:stretch>
            <a:fillRect/>
          </a:stretch>
        </p:blipFill>
        <p:spPr>
          <a:xfrm>
            <a:off x="4191000" y="2895600"/>
            <a:ext cx="4462886" cy="2669364"/>
          </a:xfrm>
          <a:prstGeom prst="rect">
            <a:avLst/>
          </a:prstGeom>
        </p:spPr>
      </p:pic>
      <p:sp>
        <p:nvSpPr>
          <p:cNvPr id="3" name="Slide Number Placeholder 2"/>
          <p:cNvSpPr>
            <a:spLocks noGrp="1"/>
          </p:cNvSpPr>
          <p:nvPr>
            <p:ph type="sldNum" sz="quarter" idx="12"/>
          </p:nvPr>
        </p:nvSpPr>
        <p:spPr/>
        <p:txBody>
          <a:bodyPr/>
          <a:lstStyle/>
          <a:p>
            <a:fld id="{9FEB04EC-DC7D-4817-B255-D52B1FF7934C}" type="slidenum">
              <a:rPr lang="en-US" smtClean="0"/>
              <a:t>19</a:t>
            </a:fld>
            <a:endParaRPr lang="en-US"/>
          </a:p>
        </p:txBody>
      </p:sp>
    </p:spTree>
    <p:extLst>
      <p:ext uri="{BB962C8B-B14F-4D97-AF65-F5344CB8AC3E}">
        <p14:creationId xmlns:p14="http://schemas.microsoft.com/office/powerpoint/2010/main" val="5484919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Health Lessons in a Minute</a:t>
            </a:r>
          </a:p>
        </p:txBody>
      </p:sp>
      <p:sp>
        <p:nvSpPr>
          <p:cNvPr id="6" name="Content Placeholder 5"/>
          <p:cNvSpPr>
            <a:spLocks noGrp="1"/>
          </p:cNvSpPr>
          <p:nvPr>
            <p:ph sz="half" idx="1"/>
          </p:nvPr>
        </p:nvSpPr>
        <p:spPr>
          <a:xfrm>
            <a:off x="990600" y="1524000"/>
            <a:ext cx="3810000" cy="4663440"/>
          </a:xfrm>
        </p:spPr>
        <p:txBody>
          <a:bodyPr/>
          <a:lstStyle/>
          <a:p>
            <a:r>
              <a:rPr lang="en-US" dirty="0">
                <a:hlinkClick r:id="rId3"/>
              </a:rPr>
              <a:t>Can your soil pass the ‘infiltration?”</a:t>
            </a:r>
            <a:endParaRPr lang="en-US" dirty="0"/>
          </a:p>
          <a:p>
            <a:r>
              <a:rPr lang="en-US" dirty="0">
                <a:hlinkClick r:id="rId4"/>
              </a:rPr>
              <a:t>Is your soil healthy and functioning?</a:t>
            </a:r>
            <a:endParaRPr lang="en-US" dirty="0"/>
          </a:p>
          <a:p>
            <a:r>
              <a:rPr lang="en-US" dirty="0">
                <a:hlinkClick r:id="rId5"/>
              </a:rPr>
              <a:t>Have you discovered the cover?</a:t>
            </a:r>
            <a:endParaRPr lang="en-US" dirty="0"/>
          </a:p>
        </p:txBody>
      </p:sp>
      <p:sp>
        <p:nvSpPr>
          <p:cNvPr id="7" name="Content Placeholder 6"/>
          <p:cNvSpPr>
            <a:spLocks noGrp="1"/>
          </p:cNvSpPr>
          <p:nvPr>
            <p:ph sz="half" idx="2"/>
          </p:nvPr>
        </p:nvSpPr>
        <p:spPr>
          <a:xfrm>
            <a:off x="4953000" y="1524000"/>
            <a:ext cx="3980688" cy="4663440"/>
          </a:xfrm>
        </p:spPr>
        <p:txBody>
          <a:bodyPr/>
          <a:lstStyle/>
          <a:p>
            <a:r>
              <a:rPr lang="en-US" dirty="0">
                <a:hlinkClick r:id="rId6"/>
              </a:rPr>
              <a:t>How should healthy soils look?</a:t>
            </a:r>
            <a:endParaRPr lang="en-US" dirty="0"/>
          </a:p>
          <a:p>
            <a:r>
              <a:rPr lang="en-US" dirty="0">
                <a:hlinkClick r:id="rId7"/>
              </a:rPr>
              <a:t>How should healthy soils smell?</a:t>
            </a:r>
            <a:endParaRPr lang="en-US" dirty="0"/>
          </a:p>
          <a:p>
            <a:r>
              <a:rPr lang="en-US" dirty="0">
                <a:hlinkClick r:id="rId8"/>
              </a:rPr>
              <a:t>How to boost your soil’s energy?</a:t>
            </a:r>
            <a:endParaRPr lang="en-US" dirty="0"/>
          </a:p>
        </p:txBody>
      </p:sp>
      <p:sp>
        <p:nvSpPr>
          <p:cNvPr id="8" name="TextBox 7"/>
          <p:cNvSpPr txBox="1"/>
          <p:nvPr/>
        </p:nvSpPr>
        <p:spPr>
          <a:xfrm>
            <a:off x="4572000" y="4724400"/>
            <a:ext cx="4419600" cy="369332"/>
          </a:xfrm>
          <a:prstGeom prst="rect">
            <a:avLst/>
          </a:prstGeom>
          <a:noFill/>
        </p:spPr>
        <p:txBody>
          <a:bodyPr wrap="square" rtlCol="0">
            <a:spAutoFit/>
          </a:bodyPr>
          <a:lstStyle/>
          <a:p>
            <a:r>
              <a:rPr lang="en-US" dirty="0"/>
              <a:t>Source: USDA-NRCS’s Soil Health Theater</a:t>
            </a:r>
          </a:p>
        </p:txBody>
      </p:sp>
    </p:spTree>
    <p:extLst>
      <p:ext uri="{BB962C8B-B14F-4D97-AF65-F5344CB8AC3E}">
        <p14:creationId xmlns:p14="http://schemas.microsoft.com/office/powerpoint/2010/main" val="37156550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Food equals:</a:t>
            </a:r>
          </a:p>
        </p:txBody>
      </p:sp>
      <p:sp>
        <p:nvSpPr>
          <p:cNvPr id="3" name="Content Placeholder 2"/>
          <p:cNvSpPr>
            <a:spLocks noGrp="1"/>
          </p:cNvSpPr>
          <p:nvPr>
            <p:ph idx="1"/>
          </p:nvPr>
        </p:nvSpPr>
        <p:spPr/>
        <p:txBody>
          <a:bodyPr/>
          <a:lstStyle/>
          <a:p>
            <a:r>
              <a:rPr lang="en-US" dirty="0"/>
              <a:t>Exudates, residue, humus</a:t>
            </a:r>
          </a:p>
          <a:p>
            <a:r>
              <a:rPr lang="en-US" dirty="0"/>
              <a:t>Diverse crop rotations</a:t>
            </a:r>
          </a:p>
          <a:p>
            <a:r>
              <a:rPr lang="en-US" dirty="0"/>
              <a:t>Consistent source of food from continuous cover by perennials, cover crops, double-cropping, companion cropping, or long-season crops </a:t>
            </a:r>
          </a:p>
          <a:p>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191</a:t>
            </a:fld>
            <a:endParaRPr lang="en-US"/>
          </a:p>
        </p:txBody>
      </p:sp>
    </p:spTree>
    <p:extLst>
      <p:ext uri="{BB962C8B-B14F-4D97-AF65-F5344CB8AC3E}">
        <p14:creationId xmlns:p14="http://schemas.microsoft.com/office/powerpoint/2010/main" val="154342526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Habitat equals:</a:t>
            </a:r>
          </a:p>
        </p:txBody>
      </p:sp>
      <p:sp>
        <p:nvSpPr>
          <p:cNvPr id="3" name="Content Placeholder 2"/>
          <p:cNvSpPr>
            <a:spLocks noGrp="1"/>
          </p:cNvSpPr>
          <p:nvPr>
            <p:ph idx="1"/>
          </p:nvPr>
        </p:nvSpPr>
        <p:spPr/>
        <p:txBody>
          <a:bodyPr/>
          <a:lstStyle/>
          <a:p>
            <a:r>
              <a:rPr lang="en-US" dirty="0"/>
              <a:t>Stable aggregates that are not destroyed by tillage</a:t>
            </a:r>
          </a:p>
        </p:txBody>
      </p:sp>
      <p:sp>
        <p:nvSpPr>
          <p:cNvPr id="4" name="Slide Number Placeholder 3"/>
          <p:cNvSpPr>
            <a:spLocks noGrp="1"/>
          </p:cNvSpPr>
          <p:nvPr>
            <p:ph type="sldNum" sz="quarter" idx="12"/>
          </p:nvPr>
        </p:nvSpPr>
        <p:spPr/>
        <p:txBody>
          <a:bodyPr/>
          <a:lstStyle/>
          <a:p>
            <a:fld id="{9FEB04EC-DC7D-4817-B255-D52B1FF7934C}" type="slidenum">
              <a:rPr lang="en-US" smtClean="0"/>
              <a:t>192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2562692"/>
            <a:ext cx="3276600" cy="2862009"/>
          </a:xfrm>
          <a:prstGeom prst="rect">
            <a:avLst/>
          </a:prstGeom>
        </p:spPr>
      </p:pic>
    </p:spTree>
    <p:extLst>
      <p:ext uri="{BB962C8B-B14F-4D97-AF65-F5344CB8AC3E}">
        <p14:creationId xmlns:p14="http://schemas.microsoft.com/office/powerpoint/2010/main" val="85666236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Basic Set of Soil Health Indicators</a:t>
            </a:r>
          </a:p>
        </p:txBody>
      </p:sp>
      <p:sp>
        <p:nvSpPr>
          <p:cNvPr id="3" name="Content Placeholder 2"/>
          <p:cNvSpPr>
            <a:spLocks noGrp="1"/>
          </p:cNvSpPr>
          <p:nvPr>
            <p:ph sz="half" idx="1"/>
          </p:nvPr>
        </p:nvSpPr>
        <p:spPr>
          <a:xfrm>
            <a:off x="1217473" y="1349375"/>
            <a:ext cx="4092715" cy="4664075"/>
          </a:xfrm>
        </p:spPr>
        <p:txBody>
          <a:bodyPr anchor="t">
            <a:normAutofit/>
          </a:bodyPr>
          <a:lstStyle/>
          <a:p>
            <a:r>
              <a:rPr lang="en-US" dirty="0"/>
              <a:t>Soil texture</a:t>
            </a:r>
          </a:p>
          <a:p>
            <a:r>
              <a:rPr lang="en-US" dirty="0"/>
              <a:t>Rooting depth</a:t>
            </a:r>
          </a:p>
          <a:p>
            <a:r>
              <a:rPr lang="en-US" dirty="0"/>
              <a:t>Water infiltration</a:t>
            </a:r>
          </a:p>
          <a:p>
            <a:r>
              <a:rPr lang="en-US" dirty="0"/>
              <a:t>Bulk density</a:t>
            </a:r>
          </a:p>
          <a:p>
            <a:r>
              <a:rPr lang="en-US" dirty="0"/>
              <a:t>Water holding capacity</a:t>
            </a:r>
          </a:p>
          <a:p>
            <a:r>
              <a:rPr lang="en-US" dirty="0"/>
              <a:t>Soil organic matter</a:t>
            </a:r>
          </a:p>
          <a:p>
            <a:r>
              <a:rPr lang="en-US" dirty="0" smtClean="0"/>
              <a:t>pH</a:t>
            </a:r>
            <a:endParaRPr lang="en-US" dirty="0"/>
          </a:p>
          <a:p>
            <a:r>
              <a:rPr lang="en-US" dirty="0"/>
              <a:t>Soil temperature</a:t>
            </a:r>
          </a:p>
        </p:txBody>
      </p:sp>
      <p:sp>
        <p:nvSpPr>
          <p:cNvPr id="4" name="Content Placeholder 3"/>
          <p:cNvSpPr>
            <a:spLocks noGrp="1"/>
          </p:cNvSpPr>
          <p:nvPr>
            <p:ph sz="half" idx="2"/>
          </p:nvPr>
        </p:nvSpPr>
        <p:spPr>
          <a:xfrm>
            <a:off x="5276850" y="1360488"/>
            <a:ext cx="3853465" cy="4664075"/>
          </a:xfrm>
        </p:spPr>
        <p:txBody>
          <a:bodyPr anchor="t">
            <a:normAutofit/>
          </a:bodyPr>
          <a:lstStyle/>
          <a:p>
            <a:r>
              <a:rPr lang="en-US" dirty="0"/>
              <a:t>Cation exchange capacity (CEC)</a:t>
            </a:r>
          </a:p>
          <a:p>
            <a:r>
              <a:rPr lang="en-US" dirty="0"/>
              <a:t>Extractable N, P, and K</a:t>
            </a:r>
          </a:p>
          <a:p>
            <a:r>
              <a:rPr lang="en-US" dirty="0"/>
              <a:t>Microbial biomass C and N</a:t>
            </a:r>
          </a:p>
          <a:p>
            <a:r>
              <a:rPr lang="en-US" dirty="0"/>
              <a:t>Potentially mineralizable N</a:t>
            </a:r>
          </a:p>
          <a:p>
            <a:r>
              <a:rPr lang="en-US" dirty="0"/>
              <a:t>Soil respiration</a:t>
            </a:r>
          </a:p>
          <a:p>
            <a:endParaRPr lang="en-US" dirty="0"/>
          </a:p>
        </p:txBody>
      </p:sp>
    </p:spTree>
    <p:extLst>
      <p:ext uri="{BB962C8B-B14F-4D97-AF65-F5344CB8AC3E}">
        <p14:creationId xmlns:p14="http://schemas.microsoft.com/office/powerpoint/2010/main" val="3426662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Acknowledgements</a:t>
            </a:r>
          </a:p>
        </p:txBody>
      </p:sp>
      <p:sp>
        <p:nvSpPr>
          <p:cNvPr id="3" name="Text Placeholder 2"/>
          <p:cNvSpPr>
            <a:spLocks noGrp="1"/>
          </p:cNvSpPr>
          <p:nvPr>
            <p:ph idx="1"/>
          </p:nvPr>
        </p:nvSpPr>
        <p:spPr>
          <a:xfrm>
            <a:off x="1295400" y="1066800"/>
            <a:ext cx="7638288" cy="4800600"/>
          </a:xfrm>
        </p:spPr>
        <p:txBody>
          <a:bodyPr>
            <a:normAutofit/>
          </a:bodyPr>
          <a:lstStyle/>
          <a:p>
            <a:r>
              <a:rPr lang="en-US" sz="2800" b="1" dirty="0"/>
              <a:t>Project Team: </a:t>
            </a:r>
            <a:r>
              <a:rPr lang="en-US" sz="2800" dirty="0"/>
              <a:t>The soil health curriculum was developed by  Virginia Tech faculty: Eric Bendfeldt</a:t>
            </a:r>
            <a:r>
              <a:rPr lang="en-US" sz="2800" dirty="0" smtClean="0"/>
              <a:t>, </a:t>
            </a:r>
            <a:r>
              <a:rPr lang="en-US" sz="2800" dirty="0"/>
              <a:t>Kenner Love, Tim Mize, Kim </a:t>
            </a:r>
            <a:r>
              <a:rPr lang="en-US" sz="2800" dirty="0" smtClean="0"/>
              <a:t>Niewolny, Tim Ohlwiler, </a:t>
            </a:r>
            <a:r>
              <a:rPr lang="en-US" sz="2800" dirty="0"/>
              <a:t>John Galbraith, Bobby Grisso, Steve </a:t>
            </a:r>
            <a:r>
              <a:rPr lang="en-US" sz="2800" dirty="0" smtClean="0"/>
              <a:t>Hodges, </a:t>
            </a:r>
            <a:r>
              <a:rPr lang="en-US" sz="2800" dirty="0"/>
              <a:t>and </a:t>
            </a:r>
            <a:r>
              <a:rPr lang="en-US" sz="2800" dirty="0" smtClean="0"/>
              <a:t>Jason Cooper.</a:t>
            </a:r>
            <a:endParaRPr lang="en-US" sz="2800" dirty="0"/>
          </a:p>
          <a:p>
            <a:r>
              <a:rPr lang="en-US" sz="2800" b="1" dirty="0"/>
              <a:t>Collaborators: </a:t>
            </a:r>
            <a:r>
              <a:rPr lang="en-US" sz="2800" dirty="0"/>
              <a:t>Chris Lawrence (VA-NRCS</a:t>
            </a:r>
            <a:r>
              <a:rPr lang="en-US" sz="2800" dirty="0" smtClean="0"/>
              <a:t>)</a:t>
            </a:r>
            <a:endParaRPr lang="en-US" sz="2800" dirty="0"/>
          </a:p>
          <a:p>
            <a:r>
              <a:rPr lang="en-US" sz="2800" b="1" dirty="0"/>
              <a:t>Funding: </a:t>
            </a:r>
            <a:r>
              <a:rPr lang="en-US" sz="2800" dirty="0"/>
              <a:t>Provided as part of the 2013 Virginia Conservation Innovation Grant (CIG) Program of USDA’s Natural Resources Conservation Service.  </a:t>
            </a:r>
          </a:p>
        </p:txBody>
      </p:sp>
      <p:sp>
        <p:nvSpPr>
          <p:cNvPr id="4" name="Slide Number Placeholder 3"/>
          <p:cNvSpPr>
            <a:spLocks noGrp="1"/>
          </p:cNvSpPr>
          <p:nvPr>
            <p:ph type="sldNum" sz="quarter" idx="12"/>
          </p:nvPr>
        </p:nvSpPr>
        <p:spPr/>
        <p:txBody>
          <a:bodyPr/>
          <a:lstStyle/>
          <a:p>
            <a:fld id="{9FEB04EC-DC7D-4817-B255-D52B1FF7934C}" type="slidenum">
              <a:rPr lang="en-US" smtClean="0"/>
              <a:t>2</a:t>
            </a:fld>
            <a:endParaRPr lang="en-US"/>
          </a:p>
        </p:txBody>
      </p:sp>
    </p:spTree>
    <p:extLst>
      <p:ext uri="{BB962C8B-B14F-4D97-AF65-F5344CB8AC3E}">
        <p14:creationId xmlns:p14="http://schemas.microsoft.com/office/powerpoint/2010/main" val="3014050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Warm Season Grasses </a:t>
            </a:r>
            <a:endParaRPr lang="en-US" dirty="0"/>
          </a:p>
        </p:txBody>
      </p:sp>
      <p:pic>
        <p:nvPicPr>
          <p:cNvPr id="4" name="Content Placeholder 3"/>
          <p:cNvPicPr>
            <a:picLocks noGrp="1" noChangeAspect="1"/>
          </p:cNvPicPr>
          <p:nvPr>
            <p:ph idx="1"/>
          </p:nvPr>
        </p:nvPicPr>
        <p:blipFill>
          <a:blip r:embed="rId2"/>
          <a:srcRect t="7324" b="7324"/>
          <a:stretch>
            <a:fillRect/>
          </a:stretch>
        </p:blipFill>
        <p:spPr>
          <a:xfrm>
            <a:off x="1435608" y="1447800"/>
            <a:ext cx="6108192" cy="3910733"/>
          </a:xfrm>
        </p:spPr>
      </p:pic>
      <p:pic>
        <p:nvPicPr>
          <p:cNvPr id="5" name="Picture 4"/>
          <p:cNvPicPr>
            <a:picLocks noChangeAspect="1"/>
          </p:cNvPicPr>
          <p:nvPr/>
        </p:nvPicPr>
        <p:blipFill>
          <a:blip r:embed="rId3"/>
          <a:stretch>
            <a:fillRect/>
          </a:stretch>
        </p:blipFill>
        <p:spPr>
          <a:xfrm>
            <a:off x="5181600" y="3053126"/>
            <a:ext cx="3523488" cy="2335569"/>
          </a:xfrm>
          <a:prstGeom prst="rect">
            <a:avLst/>
          </a:prstGeom>
        </p:spPr>
      </p:pic>
      <p:sp>
        <p:nvSpPr>
          <p:cNvPr id="3" name="Slide Number Placeholder 2"/>
          <p:cNvSpPr>
            <a:spLocks noGrp="1"/>
          </p:cNvSpPr>
          <p:nvPr>
            <p:ph type="sldNum" sz="quarter" idx="12"/>
          </p:nvPr>
        </p:nvSpPr>
        <p:spPr/>
        <p:txBody>
          <a:bodyPr/>
          <a:lstStyle/>
          <a:p>
            <a:fld id="{9FEB04EC-DC7D-4817-B255-D52B1FF7934C}" type="slidenum">
              <a:rPr lang="en-US" smtClean="0"/>
              <a:t>20</a:t>
            </a:fld>
            <a:endParaRPr lang="en-US"/>
          </a:p>
        </p:txBody>
      </p:sp>
    </p:spTree>
    <p:extLst>
      <p:ext uri="{BB962C8B-B14F-4D97-AF65-F5344CB8AC3E}">
        <p14:creationId xmlns:p14="http://schemas.microsoft.com/office/powerpoint/2010/main" val="504579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00200" y="1310323"/>
            <a:ext cx="6393544" cy="4237354"/>
          </a:xfrm>
          <a:prstGeom prst="rect">
            <a:avLst/>
          </a:prstGeom>
        </p:spPr>
      </p:pic>
      <p:sp>
        <p:nvSpPr>
          <p:cNvPr id="3" name="TextBox 2"/>
          <p:cNvSpPr txBox="1"/>
          <p:nvPr/>
        </p:nvSpPr>
        <p:spPr>
          <a:xfrm>
            <a:off x="1146627" y="203200"/>
            <a:ext cx="7736113" cy="1077218"/>
          </a:xfrm>
          <a:prstGeom prst="rect">
            <a:avLst/>
          </a:prstGeom>
          <a:noFill/>
        </p:spPr>
        <p:txBody>
          <a:bodyPr wrap="square" rtlCol="0">
            <a:spAutoFit/>
          </a:bodyPr>
          <a:lstStyle/>
          <a:p>
            <a:r>
              <a:rPr lang="en-US" sz="3200" dirty="0" smtClean="0">
                <a:solidFill>
                  <a:schemeClr val="tx2"/>
                </a:solidFill>
              </a:rPr>
              <a:t>Organic and Inorganic Soil Amendments: Inherent tradeoffs</a:t>
            </a:r>
            <a:endParaRPr lang="en-US" sz="3200" dirty="0">
              <a:solidFill>
                <a:schemeClr val="tx2"/>
              </a:solidFill>
            </a:endParaRPr>
          </a:p>
        </p:txBody>
      </p:sp>
    </p:spTree>
    <p:extLst>
      <p:ext uri="{BB962C8B-B14F-4D97-AF65-F5344CB8AC3E}">
        <p14:creationId xmlns:p14="http://schemas.microsoft.com/office/powerpoint/2010/main" val="3536740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9357"/>
            <a:ext cx="7498080" cy="1143000"/>
          </a:xfrm>
        </p:spPr>
        <p:txBody>
          <a:bodyPr>
            <a:normAutofit fontScale="90000"/>
          </a:bodyPr>
          <a:lstStyle/>
          <a:p>
            <a:r>
              <a:rPr lang="en-US" dirty="0"/>
              <a:t>Core Functions and Services of Soil </a:t>
            </a:r>
          </a:p>
        </p:txBody>
      </p:sp>
      <p:sp>
        <p:nvSpPr>
          <p:cNvPr id="3" name="Content Placeholder 2"/>
          <p:cNvSpPr>
            <a:spLocks noGrp="1"/>
          </p:cNvSpPr>
          <p:nvPr>
            <p:ph idx="1"/>
          </p:nvPr>
        </p:nvSpPr>
        <p:spPr>
          <a:xfrm>
            <a:off x="1435608" y="1015272"/>
            <a:ext cx="7498080" cy="4800600"/>
          </a:xfrm>
        </p:spPr>
        <p:txBody>
          <a:bodyPr/>
          <a:lstStyle/>
          <a:p>
            <a:r>
              <a:rPr lang="en-US" dirty="0"/>
              <a:t>Crop productivity</a:t>
            </a:r>
          </a:p>
          <a:p>
            <a:r>
              <a:rPr lang="en-US" dirty="0"/>
              <a:t>Nutrient storage and cycling</a:t>
            </a:r>
          </a:p>
          <a:p>
            <a:r>
              <a:rPr lang="en-US" dirty="0"/>
              <a:t>Serve as a carbon sink</a:t>
            </a:r>
          </a:p>
          <a:p>
            <a:r>
              <a:rPr lang="en-US" dirty="0"/>
              <a:t>Physical stability</a:t>
            </a:r>
          </a:p>
          <a:p>
            <a:r>
              <a:rPr lang="en-US" dirty="0"/>
              <a:t>Water holding capacity and flow</a:t>
            </a:r>
          </a:p>
          <a:p>
            <a:r>
              <a:rPr lang="en-US" dirty="0"/>
              <a:t>Filtering and buffering capacity</a:t>
            </a:r>
          </a:p>
          <a:p>
            <a:r>
              <a:rPr lang="en-US" dirty="0"/>
              <a:t>Degrading or detoxifying pollutants</a:t>
            </a:r>
          </a:p>
          <a:p>
            <a:r>
              <a:rPr lang="en-US" dirty="0"/>
              <a:t>Biodiversity</a:t>
            </a:r>
          </a:p>
        </p:txBody>
      </p:sp>
      <p:sp>
        <p:nvSpPr>
          <p:cNvPr id="4" name="Slide Number Placeholder 3"/>
          <p:cNvSpPr>
            <a:spLocks noGrp="1"/>
          </p:cNvSpPr>
          <p:nvPr>
            <p:ph type="sldNum" sz="quarter" idx="12"/>
          </p:nvPr>
        </p:nvSpPr>
        <p:spPr/>
        <p:txBody>
          <a:bodyPr/>
          <a:lstStyle/>
          <a:p>
            <a:fld id="{9FEB04EC-DC7D-4817-B255-D52B1FF7934C}" type="slidenum">
              <a:rPr lang="en-US" smtClean="0"/>
              <a:t>22</a:t>
            </a:fld>
            <a:endParaRPr lang="en-US"/>
          </a:p>
        </p:txBody>
      </p:sp>
    </p:spTree>
    <p:extLst>
      <p:ext uri="{BB962C8B-B14F-4D97-AF65-F5344CB8AC3E}">
        <p14:creationId xmlns:p14="http://schemas.microsoft.com/office/powerpoint/2010/main" val="2662696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t>Keep soil covered</a:t>
            </a:r>
          </a:p>
          <a:p>
            <a:pPr lvl="1"/>
            <a:r>
              <a:rPr lang="en-US" dirty="0"/>
              <a:t>Minimize soil disturbance</a:t>
            </a:r>
          </a:p>
          <a:p>
            <a:pPr lvl="1"/>
            <a:r>
              <a:rPr lang="en-US" dirty="0"/>
              <a:t>Maximize living roots</a:t>
            </a:r>
          </a:p>
          <a:p>
            <a:pPr lvl="1"/>
            <a:r>
              <a:rPr lang="en-US" dirty="0"/>
              <a:t>Energize with diversity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23</a:t>
            </a:fld>
            <a:endParaRPr lang="en-US"/>
          </a:p>
        </p:txBody>
      </p:sp>
    </p:spTree>
    <p:extLst>
      <p:ext uri="{BB962C8B-B14F-4D97-AF65-F5344CB8AC3E}">
        <p14:creationId xmlns:p14="http://schemas.microsoft.com/office/powerpoint/2010/main" val="303782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video series</a:t>
            </a:r>
          </a:p>
          <a:p>
            <a:pPr lvl="1"/>
            <a:r>
              <a:rPr lang="en-US" dirty="0">
                <a:hlinkClick r:id="rId3"/>
              </a:rPr>
              <a:t>http://youtu.be/IHOF6NfLm7M</a:t>
            </a:r>
            <a:endParaRPr lang="en-US" dirty="0"/>
          </a:p>
          <a:p>
            <a:pPr lvl="1"/>
            <a:endParaRPr lang="en-US" dirty="0"/>
          </a:p>
        </p:txBody>
      </p:sp>
      <p:sp>
        <p:nvSpPr>
          <p:cNvPr id="4" name="TextBox 3"/>
          <p:cNvSpPr txBox="1"/>
          <p:nvPr/>
        </p:nvSpPr>
        <p:spPr>
          <a:xfrm>
            <a:off x="2819400" y="4572000"/>
            <a:ext cx="6324600" cy="369332"/>
          </a:xfrm>
          <a:prstGeom prst="rect">
            <a:avLst/>
          </a:prstGeom>
          <a:noFill/>
        </p:spPr>
        <p:txBody>
          <a:bodyPr wrap="square" rtlCol="0">
            <a:spAutoFit/>
          </a:bodyPr>
          <a:lstStyle/>
          <a:p>
            <a:r>
              <a:rPr lang="en-US" dirty="0"/>
              <a:t>Source: USDA-NRCS –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24</a:t>
            </a:fld>
            <a:endParaRPr lang="en-US"/>
          </a:p>
        </p:txBody>
      </p:sp>
    </p:spTree>
    <p:extLst>
      <p:ext uri="{BB962C8B-B14F-4D97-AF65-F5344CB8AC3E}">
        <p14:creationId xmlns:p14="http://schemas.microsoft.com/office/powerpoint/2010/main" val="968315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0" y="1066800"/>
            <a:ext cx="6286500" cy="5040620"/>
          </a:xfrm>
          <a:prstGeom prst="rect">
            <a:avLst/>
          </a:prstGeom>
        </p:spPr>
      </p:pic>
      <p:sp>
        <p:nvSpPr>
          <p:cNvPr id="3" name="TextBox 2"/>
          <p:cNvSpPr txBox="1"/>
          <p:nvPr/>
        </p:nvSpPr>
        <p:spPr>
          <a:xfrm>
            <a:off x="6172200" y="6477000"/>
            <a:ext cx="3429000" cy="369332"/>
          </a:xfrm>
          <a:prstGeom prst="rect">
            <a:avLst/>
          </a:prstGeom>
          <a:noFill/>
        </p:spPr>
        <p:txBody>
          <a:bodyPr wrap="square" rtlCol="0">
            <a:spAutoFit/>
          </a:bodyPr>
          <a:lstStyle/>
          <a:p>
            <a:r>
              <a:rPr lang="en-US" dirty="0"/>
              <a:t>Source: Soil Biology Primer</a:t>
            </a:r>
          </a:p>
        </p:txBody>
      </p:sp>
      <p:sp>
        <p:nvSpPr>
          <p:cNvPr id="4" name="TextBox 3"/>
          <p:cNvSpPr txBox="1"/>
          <p:nvPr/>
        </p:nvSpPr>
        <p:spPr>
          <a:xfrm>
            <a:off x="1295400" y="144959"/>
            <a:ext cx="7772400" cy="769441"/>
          </a:xfrm>
          <a:prstGeom prst="rect">
            <a:avLst/>
          </a:prstGeom>
          <a:noFill/>
        </p:spPr>
        <p:txBody>
          <a:bodyPr wrap="square" rtlCol="0">
            <a:spAutoFit/>
          </a:bodyPr>
          <a:lstStyle/>
          <a:p>
            <a:r>
              <a:rPr lang="en-US" sz="4400" dirty="0">
                <a:solidFill>
                  <a:srgbClr val="8C1843"/>
                </a:solidFill>
                <a:latin typeface="+mj-lt"/>
              </a:rPr>
              <a:t>Who are the soil biology players?</a:t>
            </a:r>
          </a:p>
        </p:txBody>
      </p:sp>
    </p:spTree>
    <p:extLst>
      <p:ext uri="{BB962C8B-B14F-4D97-AF65-F5344CB8AC3E}">
        <p14:creationId xmlns:p14="http://schemas.microsoft.com/office/powerpoint/2010/main" val="2997503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Your Whole Team</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0107" y="1524000"/>
            <a:ext cx="492369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FEB04EC-DC7D-4817-B255-D52B1FF7934C}" type="slidenum">
              <a:rPr lang="en-US" smtClean="0"/>
              <a:t>26</a:t>
            </a:fld>
            <a:endParaRPr lang="en-US"/>
          </a:p>
        </p:txBody>
      </p:sp>
    </p:spTree>
    <p:extLst>
      <p:ext uri="{BB962C8B-B14F-4D97-AF65-F5344CB8AC3E}">
        <p14:creationId xmlns:p14="http://schemas.microsoft.com/office/powerpoint/2010/main" val="4276121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2600" y="457200"/>
            <a:ext cx="6793540" cy="4953000"/>
          </a:xfrm>
        </p:spPr>
      </p:pic>
      <p:sp>
        <p:nvSpPr>
          <p:cNvPr id="2" name="Slide Number Placeholder 1"/>
          <p:cNvSpPr>
            <a:spLocks noGrp="1"/>
          </p:cNvSpPr>
          <p:nvPr>
            <p:ph type="sldNum" sz="quarter" idx="12"/>
          </p:nvPr>
        </p:nvSpPr>
        <p:spPr/>
        <p:txBody>
          <a:bodyPr/>
          <a:lstStyle/>
          <a:p>
            <a:fld id="{9FEB04EC-DC7D-4817-B255-D52B1FF7934C}" type="slidenum">
              <a:rPr lang="en-US" smtClean="0"/>
              <a:t>27</a:t>
            </a:fld>
            <a:endParaRPr lang="en-US"/>
          </a:p>
        </p:txBody>
      </p:sp>
    </p:spTree>
    <p:extLst>
      <p:ext uri="{BB962C8B-B14F-4D97-AF65-F5344CB8AC3E}">
        <p14:creationId xmlns:p14="http://schemas.microsoft.com/office/powerpoint/2010/main" val="457323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228600"/>
            <a:ext cx="6858000" cy="5143500"/>
          </a:xfrm>
        </p:spPr>
      </p:pic>
      <p:sp>
        <p:nvSpPr>
          <p:cNvPr id="2" name="Slide Number Placeholder 1"/>
          <p:cNvSpPr>
            <a:spLocks noGrp="1"/>
          </p:cNvSpPr>
          <p:nvPr>
            <p:ph type="sldNum" sz="quarter" idx="12"/>
          </p:nvPr>
        </p:nvSpPr>
        <p:spPr/>
        <p:txBody>
          <a:bodyPr/>
          <a:lstStyle/>
          <a:p>
            <a:fld id="{9FEB04EC-DC7D-4817-B255-D52B1FF7934C}" type="slidenum">
              <a:rPr lang="en-US" smtClean="0"/>
              <a:t>28</a:t>
            </a:fld>
            <a:endParaRPr lang="en-US"/>
          </a:p>
        </p:txBody>
      </p:sp>
    </p:spTree>
    <p:extLst>
      <p:ext uri="{BB962C8B-B14F-4D97-AF65-F5344CB8AC3E}">
        <p14:creationId xmlns:p14="http://schemas.microsoft.com/office/powerpoint/2010/main" val="3199699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Habitat, Shelter and Food</a:t>
            </a:r>
          </a:p>
        </p:txBody>
      </p:sp>
      <p:sp>
        <p:nvSpPr>
          <p:cNvPr id="2" name="Content Placeholder 1"/>
          <p:cNvSpPr>
            <a:spLocks noGrp="1"/>
          </p:cNvSpPr>
          <p:nvPr>
            <p:ph idx="1"/>
          </p:nvPr>
        </p:nvSpPr>
        <p:spPr/>
        <p:txBody>
          <a:bodyPr/>
          <a:lstStyle/>
          <a:p>
            <a:r>
              <a:rPr lang="en-US" dirty="0"/>
              <a:t>Am I providing the bugs good habitat?</a:t>
            </a:r>
          </a:p>
          <a:p>
            <a:pPr lvl="1"/>
            <a:r>
              <a:rPr lang="en-US" dirty="0"/>
              <a:t>Prey-predator relationship</a:t>
            </a:r>
          </a:p>
          <a:p>
            <a:pPr lvl="1"/>
            <a:r>
              <a:rPr lang="en-US" dirty="0"/>
              <a:t>Diversity aboveground and belowground</a:t>
            </a:r>
          </a:p>
          <a:p>
            <a:r>
              <a:rPr lang="en-US" dirty="0"/>
              <a:t>Am I feeding the soil critters?</a:t>
            </a:r>
          </a:p>
          <a:p>
            <a:pPr lvl="1"/>
            <a:r>
              <a:rPr lang="en-US" dirty="0"/>
              <a:t>Different organic matter levels</a:t>
            </a:r>
          </a:p>
          <a:p>
            <a:pPr lvl="1"/>
            <a:r>
              <a:rPr lang="en-US" dirty="0"/>
              <a:t>Preference for varying carbon to nitrogen ratios</a:t>
            </a:r>
          </a:p>
        </p:txBody>
      </p:sp>
      <p:sp>
        <p:nvSpPr>
          <p:cNvPr id="4" name="Slide Number Placeholder 3"/>
          <p:cNvSpPr>
            <a:spLocks noGrp="1"/>
          </p:cNvSpPr>
          <p:nvPr>
            <p:ph type="sldNum" sz="quarter" idx="12"/>
          </p:nvPr>
        </p:nvSpPr>
        <p:spPr/>
        <p:txBody>
          <a:bodyPr/>
          <a:lstStyle/>
          <a:p>
            <a:fld id="{9FEB04EC-DC7D-4817-B255-D52B1FF7934C}" type="slidenum">
              <a:rPr lang="en-US" smtClean="0"/>
              <a:t>29</a:t>
            </a:fld>
            <a:endParaRPr lang="en-US"/>
          </a:p>
        </p:txBody>
      </p:sp>
    </p:spTree>
    <p:extLst>
      <p:ext uri="{BB962C8B-B14F-4D97-AF65-F5344CB8AC3E}">
        <p14:creationId xmlns:p14="http://schemas.microsoft.com/office/powerpoint/2010/main" val="66743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1: What is Soil Health?</a:t>
            </a:r>
          </a:p>
        </p:txBody>
      </p:sp>
      <p:sp>
        <p:nvSpPr>
          <p:cNvPr id="3" name="Content Placeholder 2"/>
          <p:cNvSpPr>
            <a:spLocks noGrp="1"/>
          </p:cNvSpPr>
          <p:nvPr>
            <p:ph idx="1"/>
          </p:nvPr>
        </p:nvSpPr>
        <p:spPr/>
        <p:txBody>
          <a:bodyPr/>
          <a:lstStyle/>
          <a:p>
            <a:r>
              <a:rPr lang="en-US" dirty="0"/>
              <a:t>Why is soil health critical?</a:t>
            </a:r>
          </a:p>
          <a:p>
            <a:r>
              <a:rPr lang="en-US" dirty="0"/>
              <a:t>Why soil health matters?</a:t>
            </a:r>
          </a:p>
          <a:p>
            <a:r>
              <a:rPr lang="en-US" dirty="0"/>
              <a:t>What are the benefits of healthy soils?</a:t>
            </a:r>
          </a:p>
          <a:p>
            <a:r>
              <a:rPr lang="en-US" dirty="0">
                <a:latin typeface="Gill Sans MT" charset="0"/>
              </a:rPr>
              <a:t>Core functions of soil health</a:t>
            </a:r>
          </a:p>
          <a:p>
            <a:r>
              <a:rPr lang="en-US" dirty="0">
                <a:latin typeface="Gill Sans MT" charset="0"/>
              </a:rPr>
              <a:t>Core </a:t>
            </a:r>
            <a:r>
              <a:rPr lang="en-US" dirty="0"/>
              <a:t>soil health principles</a:t>
            </a:r>
          </a:p>
          <a:p>
            <a:r>
              <a:rPr lang="en-US" dirty="0"/>
              <a:t>Developing a soil health management plan</a:t>
            </a:r>
          </a:p>
        </p:txBody>
      </p:sp>
      <p:sp>
        <p:nvSpPr>
          <p:cNvPr id="4" name="Slide Number Placeholder 3"/>
          <p:cNvSpPr>
            <a:spLocks noGrp="1"/>
          </p:cNvSpPr>
          <p:nvPr>
            <p:ph type="sldNum" sz="quarter" idx="12"/>
          </p:nvPr>
        </p:nvSpPr>
        <p:spPr/>
        <p:txBody>
          <a:bodyPr/>
          <a:lstStyle/>
          <a:p>
            <a:fld id="{9FEB04EC-DC7D-4817-B255-D52B1FF7934C}" type="slidenum">
              <a:rPr lang="en-US" smtClean="0"/>
              <a:t>3</a:t>
            </a:fld>
            <a:endParaRPr lang="en-US"/>
          </a:p>
        </p:txBody>
      </p:sp>
    </p:spTree>
    <p:extLst>
      <p:ext uri="{BB962C8B-B14F-4D97-AF65-F5344CB8AC3E}">
        <p14:creationId xmlns:p14="http://schemas.microsoft.com/office/powerpoint/2010/main" val="2125393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2200" y="6477000"/>
            <a:ext cx="3429000" cy="369332"/>
          </a:xfrm>
          <a:prstGeom prst="rect">
            <a:avLst/>
          </a:prstGeom>
          <a:noFill/>
        </p:spPr>
        <p:txBody>
          <a:bodyPr wrap="square" rtlCol="0">
            <a:spAutoFit/>
          </a:bodyPr>
          <a:lstStyle/>
          <a:p>
            <a:r>
              <a:rPr lang="en-US" dirty="0"/>
              <a:t>Source: Soil Biology Primer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95400"/>
            <a:ext cx="7532557" cy="5105400"/>
          </a:xfrm>
          <a:prstGeom prst="rect">
            <a:avLst/>
          </a:prstGeom>
        </p:spPr>
      </p:pic>
      <p:sp>
        <p:nvSpPr>
          <p:cNvPr id="5" name="TextBox 4"/>
          <p:cNvSpPr txBox="1"/>
          <p:nvPr/>
        </p:nvSpPr>
        <p:spPr>
          <a:xfrm>
            <a:off x="1371600" y="381000"/>
            <a:ext cx="5791200" cy="769441"/>
          </a:xfrm>
          <a:prstGeom prst="rect">
            <a:avLst/>
          </a:prstGeom>
          <a:noFill/>
        </p:spPr>
        <p:txBody>
          <a:bodyPr wrap="square" rtlCol="0">
            <a:spAutoFit/>
          </a:bodyPr>
          <a:lstStyle/>
          <a:p>
            <a:r>
              <a:rPr lang="en-US" sz="4300" dirty="0">
                <a:solidFill>
                  <a:srgbClr val="8C1843"/>
                </a:solidFill>
                <a:latin typeface="+mj-lt"/>
              </a:rPr>
              <a:t>Soil fungi</a:t>
            </a:r>
          </a:p>
        </p:txBody>
      </p:sp>
    </p:spTree>
    <p:extLst>
      <p:ext uri="{BB962C8B-B14F-4D97-AF65-F5344CB8AC3E}">
        <p14:creationId xmlns:p14="http://schemas.microsoft.com/office/powerpoint/2010/main" val="191473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Mycorhhizal</a:t>
            </a:r>
            <a:r>
              <a:rPr lang="en-US" dirty="0"/>
              <a:t> Fungi</a:t>
            </a:r>
          </a:p>
        </p:txBody>
      </p:sp>
      <p:sp>
        <p:nvSpPr>
          <p:cNvPr id="3" name="Content Placeholder 2"/>
          <p:cNvSpPr>
            <a:spLocks noGrp="1"/>
          </p:cNvSpPr>
          <p:nvPr>
            <p:ph idx="1"/>
          </p:nvPr>
        </p:nvSpPr>
        <p:spPr>
          <a:xfrm>
            <a:off x="1435608" y="1241471"/>
            <a:ext cx="7498080" cy="4800600"/>
          </a:xfrm>
        </p:spPr>
        <p:txBody>
          <a:bodyPr/>
          <a:lstStyle/>
          <a:p>
            <a:r>
              <a:rPr lang="en-US" dirty="0"/>
              <a:t>Water Use efficiency</a:t>
            </a:r>
          </a:p>
          <a:p>
            <a:r>
              <a:rPr lang="en-US" dirty="0"/>
              <a:t>Nutrient use efficiency</a:t>
            </a:r>
          </a:p>
          <a:p>
            <a:pPr lvl="1"/>
            <a:r>
              <a:rPr lang="en-US" dirty="0"/>
              <a:t>With plant diversity, facilitates the transfer of N and P </a:t>
            </a:r>
          </a:p>
          <a:p>
            <a:pPr lvl="1"/>
            <a:r>
              <a:rPr lang="en-US" dirty="0"/>
              <a:t>Biological N fixation </a:t>
            </a:r>
          </a:p>
          <a:p>
            <a:pPr lvl="1"/>
            <a:r>
              <a:rPr lang="en-US" dirty="0"/>
              <a:t>P through </a:t>
            </a:r>
            <a:r>
              <a:rPr lang="en-US" dirty="0" err="1"/>
              <a:t>mycorrhizal</a:t>
            </a:r>
            <a:r>
              <a:rPr lang="en-US" dirty="0"/>
              <a:t> fungal hyphae</a:t>
            </a:r>
          </a:p>
          <a:p>
            <a:pPr lvl="2"/>
            <a:r>
              <a:rPr lang="en-US" dirty="0"/>
              <a:t>Moves P from the non-legume plant to the legume plant</a:t>
            </a:r>
          </a:p>
          <a:p>
            <a:pPr lvl="1"/>
            <a:endParaRPr lang="en-US" dirty="0"/>
          </a:p>
          <a:p>
            <a:endParaRPr lang="en-US" dirty="0"/>
          </a:p>
        </p:txBody>
      </p:sp>
      <p:sp>
        <p:nvSpPr>
          <p:cNvPr id="4" name="TextBox 3"/>
          <p:cNvSpPr txBox="1"/>
          <p:nvPr/>
        </p:nvSpPr>
        <p:spPr>
          <a:xfrm>
            <a:off x="4572000" y="4871997"/>
            <a:ext cx="4495800" cy="646331"/>
          </a:xfrm>
          <a:prstGeom prst="rect">
            <a:avLst/>
          </a:prstGeom>
          <a:noFill/>
        </p:spPr>
        <p:txBody>
          <a:bodyPr wrap="square" rtlCol="0">
            <a:spAutoFit/>
          </a:bodyPr>
          <a:lstStyle/>
          <a:p>
            <a:r>
              <a:rPr lang="en-US" dirty="0"/>
              <a:t>Brady and Weil, 2008. The Nature and Properties of Soils. 14</a:t>
            </a:r>
            <a:r>
              <a:rPr lang="en-US" baseline="30000" dirty="0"/>
              <a:t>th</a:t>
            </a:r>
            <a:r>
              <a:rPr lang="en-US" dirty="0"/>
              <a:t> Edition.</a:t>
            </a:r>
          </a:p>
        </p:txBody>
      </p:sp>
      <p:sp>
        <p:nvSpPr>
          <p:cNvPr id="5" name="Slide Number Placeholder 4"/>
          <p:cNvSpPr>
            <a:spLocks noGrp="1"/>
          </p:cNvSpPr>
          <p:nvPr>
            <p:ph type="sldNum" sz="quarter" idx="12"/>
          </p:nvPr>
        </p:nvSpPr>
        <p:spPr/>
        <p:txBody>
          <a:bodyPr/>
          <a:lstStyle/>
          <a:p>
            <a:fld id="{9FEB04EC-DC7D-4817-B255-D52B1FF7934C}" type="slidenum">
              <a:rPr lang="en-US" smtClean="0"/>
              <a:t>31</a:t>
            </a:fld>
            <a:endParaRPr lang="en-US"/>
          </a:p>
        </p:txBody>
      </p:sp>
    </p:spTree>
    <p:extLst>
      <p:ext uri="{BB962C8B-B14F-4D97-AF65-F5344CB8AC3E}">
        <p14:creationId xmlns:p14="http://schemas.microsoft.com/office/powerpoint/2010/main" val="3735225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a:t>Rhizosphere</a:t>
            </a:r>
          </a:p>
        </p:txBody>
      </p:sp>
      <p:sp>
        <p:nvSpPr>
          <p:cNvPr id="3" name="Content Placeholder 2"/>
          <p:cNvSpPr>
            <a:spLocks noGrp="1"/>
          </p:cNvSpPr>
          <p:nvPr>
            <p:ph idx="1"/>
          </p:nvPr>
        </p:nvSpPr>
        <p:spPr>
          <a:xfrm>
            <a:off x="1219200" y="914400"/>
            <a:ext cx="8001000" cy="4800600"/>
          </a:xfrm>
        </p:spPr>
        <p:txBody>
          <a:bodyPr/>
          <a:lstStyle/>
          <a:p>
            <a:r>
              <a:rPr lang="en-US" dirty="0"/>
              <a:t>Where the roots meet the soil</a:t>
            </a:r>
          </a:p>
          <a:p>
            <a:r>
              <a:rPr lang="en-US" dirty="0"/>
              <a:t>Highest area of biological activity adjacent to the root</a:t>
            </a:r>
          </a:p>
          <a:p>
            <a:pPr lvl="1"/>
            <a:r>
              <a:rPr lang="en-US" dirty="0"/>
              <a:t>Accounts for 70% of </a:t>
            </a:r>
            <a:r>
              <a:rPr lang="en-US" dirty="0" err="1"/>
              <a:t>photosynthetically</a:t>
            </a:r>
            <a:r>
              <a:rPr lang="en-US" dirty="0"/>
              <a:t>-derived carbon</a:t>
            </a:r>
          </a:p>
          <a:p>
            <a:pPr lvl="1"/>
            <a:r>
              <a:rPr lang="en-US" dirty="0"/>
              <a:t>Exudates</a:t>
            </a:r>
          </a:p>
          <a:p>
            <a:pPr lvl="1"/>
            <a:r>
              <a:rPr lang="en-US" dirty="0"/>
              <a:t>Root sloughing</a:t>
            </a:r>
          </a:p>
          <a:p>
            <a:pPr lvl="1"/>
            <a:r>
              <a:rPr lang="en-US" dirty="0"/>
              <a:t>Leaves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9588" y="3124200"/>
            <a:ext cx="2865232" cy="2146126"/>
          </a:xfrm>
          <a:prstGeom prst="rect">
            <a:avLst/>
          </a:prstGeom>
        </p:spPr>
      </p:pic>
      <p:sp>
        <p:nvSpPr>
          <p:cNvPr id="5" name="TextBox 4"/>
          <p:cNvSpPr txBox="1"/>
          <p:nvPr/>
        </p:nvSpPr>
        <p:spPr>
          <a:xfrm>
            <a:off x="5029200" y="5257800"/>
            <a:ext cx="3872577" cy="369332"/>
          </a:xfrm>
          <a:prstGeom prst="rect">
            <a:avLst/>
          </a:prstGeom>
          <a:noFill/>
        </p:spPr>
        <p:txBody>
          <a:bodyPr wrap="square" rtlCol="0">
            <a:spAutoFit/>
          </a:bodyPr>
          <a:lstStyle/>
          <a:p>
            <a:r>
              <a:rPr lang="en-US" dirty="0"/>
              <a:t>Graphic courtesy of www.mdpi.com</a:t>
            </a:r>
          </a:p>
        </p:txBody>
      </p:sp>
      <p:sp>
        <p:nvSpPr>
          <p:cNvPr id="6" name="Slide Number Placeholder 5"/>
          <p:cNvSpPr>
            <a:spLocks noGrp="1"/>
          </p:cNvSpPr>
          <p:nvPr>
            <p:ph type="sldNum" sz="quarter" idx="12"/>
          </p:nvPr>
        </p:nvSpPr>
        <p:spPr/>
        <p:txBody>
          <a:bodyPr/>
          <a:lstStyle/>
          <a:p>
            <a:fld id="{9FEB04EC-DC7D-4817-B255-D52B1FF7934C}" type="slidenum">
              <a:rPr lang="en-US" smtClean="0"/>
              <a:t>32</a:t>
            </a:fld>
            <a:endParaRPr lang="en-US"/>
          </a:p>
        </p:txBody>
      </p:sp>
    </p:spTree>
    <p:extLst>
      <p:ext uri="{BB962C8B-B14F-4D97-AF65-F5344CB8AC3E}">
        <p14:creationId xmlns:p14="http://schemas.microsoft.com/office/powerpoint/2010/main" val="1542214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a:t>Rhizosphere</a:t>
            </a:r>
          </a:p>
        </p:txBody>
      </p:sp>
      <p:sp>
        <p:nvSpPr>
          <p:cNvPr id="3" name="Content Placeholder 2"/>
          <p:cNvSpPr>
            <a:spLocks noGrp="1"/>
          </p:cNvSpPr>
          <p:nvPr>
            <p:ph idx="1"/>
          </p:nvPr>
        </p:nvSpPr>
        <p:spPr>
          <a:xfrm>
            <a:off x="1150374" y="914400"/>
            <a:ext cx="8001000" cy="4800600"/>
          </a:xfrm>
        </p:spPr>
        <p:txBody>
          <a:bodyPr anchor="t">
            <a:normAutofit/>
          </a:bodyPr>
          <a:lstStyle/>
          <a:p>
            <a:r>
              <a:rPr lang="en-US" dirty="0"/>
              <a:t>Two times the number of microbes than surrounding soil</a:t>
            </a:r>
          </a:p>
          <a:p>
            <a:r>
              <a:rPr lang="en-US" dirty="0"/>
              <a:t>Area of leakage or exudation of substances to promote or inhibit microbial activity</a:t>
            </a:r>
          </a:p>
          <a:p>
            <a:r>
              <a:rPr lang="en-US" dirty="0"/>
              <a:t>Majority of nutrient cycling occurs</a:t>
            </a:r>
          </a:p>
          <a:p>
            <a:r>
              <a:rPr lang="en-US" dirty="0"/>
              <a:t>Greatest impact on soil structure</a:t>
            </a:r>
          </a:p>
          <a:p>
            <a:r>
              <a:rPr lang="en-US" dirty="0"/>
              <a:t>Most impacted by aboveground management</a:t>
            </a:r>
          </a:p>
          <a:p>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33</a:t>
            </a:fld>
            <a:endParaRPr lang="en-US"/>
          </a:p>
        </p:txBody>
      </p:sp>
    </p:spTree>
    <p:extLst>
      <p:ext uri="{BB962C8B-B14F-4D97-AF65-F5344CB8AC3E}">
        <p14:creationId xmlns:p14="http://schemas.microsoft.com/office/powerpoint/2010/main" val="1485209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72200" y="6477000"/>
            <a:ext cx="3429000" cy="369332"/>
          </a:xfrm>
          <a:prstGeom prst="rect">
            <a:avLst/>
          </a:prstGeom>
          <a:noFill/>
        </p:spPr>
        <p:txBody>
          <a:bodyPr wrap="square" rtlCol="0">
            <a:spAutoFit/>
          </a:bodyPr>
          <a:lstStyle/>
          <a:p>
            <a:r>
              <a:rPr lang="en-US" dirty="0"/>
              <a:t>Source: Soil Biology Primer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615" r="15846"/>
          <a:stretch/>
        </p:blipFill>
        <p:spPr>
          <a:xfrm>
            <a:off x="2514600" y="1600200"/>
            <a:ext cx="5029199" cy="4637889"/>
          </a:xfrm>
          <a:prstGeom prst="rect">
            <a:avLst/>
          </a:prstGeom>
        </p:spPr>
      </p:pic>
      <p:sp>
        <p:nvSpPr>
          <p:cNvPr id="6" name="Title 5"/>
          <p:cNvSpPr>
            <a:spLocks noGrp="1"/>
          </p:cNvSpPr>
          <p:nvPr>
            <p:ph type="title" idx="4294967295"/>
          </p:nvPr>
        </p:nvSpPr>
        <p:spPr>
          <a:xfrm>
            <a:off x="1630582" y="304800"/>
            <a:ext cx="7499350" cy="1143000"/>
          </a:xfrm>
        </p:spPr>
        <p:txBody>
          <a:bodyPr/>
          <a:lstStyle/>
          <a:p>
            <a:r>
              <a:rPr lang="en-US" dirty="0"/>
              <a:t>Soil Bacteria</a:t>
            </a:r>
          </a:p>
        </p:txBody>
      </p:sp>
    </p:spTree>
    <p:extLst>
      <p:ext uri="{BB962C8B-B14F-4D97-AF65-F5344CB8AC3E}">
        <p14:creationId xmlns:p14="http://schemas.microsoft.com/office/powerpoint/2010/main" val="1456789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Soil Function</a:t>
            </a:r>
          </a:p>
        </p:txBody>
      </p:sp>
      <p:sp>
        <p:nvSpPr>
          <p:cNvPr id="3" name="Content Placeholder 2"/>
          <p:cNvSpPr>
            <a:spLocks noGrp="1"/>
          </p:cNvSpPr>
          <p:nvPr>
            <p:ph idx="1"/>
          </p:nvPr>
        </p:nvSpPr>
        <p:spPr/>
        <p:txBody>
          <a:bodyPr/>
          <a:lstStyle/>
          <a:p>
            <a:r>
              <a:rPr lang="en-US" dirty="0"/>
              <a:t>Management</a:t>
            </a:r>
          </a:p>
          <a:p>
            <a:r>
              <a:rPr lang="en-US" dirty="0"/>
              <a:t>Soil properties</a:t>
            </a:r>
          </a:p>
          <a:p>
            <a:r>
              <a:rPr lang="en-US" dirty="0"/>
              <a:t>Crops</a:t>
            </a:r>
          </a:p>
          <a:p>
            <a:r>
              <a:rPr lang="en-US" dirty="0"/>
              <a:t>Soil biology</a:t>
            </a:r>
          </a:p>
          <a:p>
            <a:r>
              <a:rPr lang="en-US" dirty="0"/>
              <a:t>Environment</a:t>
            </a:r>
          </a:p>
          <a:p>
            <a:endParaRPr lang="en-US" dirty="0"/>
          </a:p>
        </p:txBody>
      </p:sp>
      <p:sp>
        <p:nvSpPr>
          <p:cNvPr id="4" name="TextBox 3"/>
          <p:cNvSpPr txBox="1"/>
          <p:nvPr/>
        </p:nvSpPr>
        <p:spPr>
          <a:xfrm>
            <a:off x="3657600" y="4800600"/>
            <a:ext cx="5029200" cy="646331"/>
          </a:xfrm>
          <a:prstGeom prst="rect">
            <a:avLst/>
          </a:prstGeom>
          <a:noFill/>
        </p:spPr>
        <p:txBody>
          <a:bodyPr wrap="square" rtlCol="0">
            <a:spAutoFit/>
          </a:bodyPr>
          <a:lstStyle/>
          <a:p>
            <a:r>
              <a:rPr lang="en-US" dirty="0"/>
              <a:t>Lehman, M.R. et al., 2015. Soil biology for resilient, healthy soil. Journal of Soil and Water Conservation</a:t>
            </a:r>
          </a:p>
        </p:txBody>
      </p:sp>
      <p:sp>
        <p:nvSpPr>
          <p:cNvPr id="5" name="Slide Number Placeholder 4"/>
          <p:cNvSpPr>
            <a:spLocks noGrp="1"/>
          </p:cNvSpPr>
          <p:nvPr>
            <p:ph type="sldNum" sz="quarter" idx="12"/>
          </p:nvPr>
        </p:nvSpPr>
        <p:spPr/>
        <p:txBody>
          <a:bodyPr/>
          <a:lstStyle/>
          <a:p>
            <a:fld id="{9FEB04EC-DC7D-4817-B255-D52B1FF7934C}" type="slidenum">
              <a:rPr lang="en-US" smtClean="0"/>
              <a:t>35</a:t>
            </a:fld>
            <a:endParaRPr lang="en-US"/>
          </a:p>
        </p:txBody>
      </p:sp>
    </p:spTree>
    <p:extLst>
      <p:ext uri="{BB962C8B-B14F-4D97-AF65-F5344CB8AC3E}">
        <p14:creationId xmlns:p14="http://schemas.microsoft.com/office/powerpoint/2010/main" val="16894038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0" y="914400"/>
            <a:ext cx="4572000" cy="4663440"/>
          </a:xfrm>
          <a:solidFill>
            <a:schemeClr val="accent3">
              <a:lumMod val="40000"/>
              <a:lumOff val="60000"/>
            </a:schemeClr>
          </a:solidFill>
        </p:spPr>
        <p:txBody>
          <a:bodyPr>
            <a:normAutofit/>
          </a:bodyPr>
          <a:lstStyle/>
          <a:p>
            <a:pPr marL="82296" indent="0" algn="r">
              <a:buNone/>
            </a:pPr>
            <a:r>
              <a:rPr lang="en-US" sz="2000" dirty="0"/>
              <a:t>Aggressive tillage</a:t>
            </a:r>
          </a:p>
          <a:p>
            <a:pPr marL="82296" indent="0" algn="r">
              <a:buNone/>
            </a:pPr>
            <a:r>
              <a:rPr lang="en-US" sz="2000" dirty="0"/>
              <a:t>Annual/seasonal fallow</a:t>
            </a:r>
          </a:p>
          <a:p>
            <a:pPr marL="82296" indent="0" algn="r">
              <a:buNone/>
            </a:pPr>
            <a:r>
              <a:rPr lang="en-US" sz="2000" dirty="0"/>
              <a:t>Mono-cropping</a:t>
            </a:r>
          </a:p>
          <a:p>
            <a:pPr marL="82296" indent="0" algn="r">
              <a:buNone/>
            </a:pPr>
            <a:r>
              <a:rPr lang="en-US" sz="2000" dirty="0"/>
              <a:t>Annual crops</a:t>
            </a:r>
          </a:p>
          <a:p>
            <a:pPr marL="82296" indent="0" algn="r">
              <a:buNone/>
            </a:pPr>
            <a:r>
              <a:rPr lang="en-US" sz="2000" dirty="0"/>
              <a:t>Excessive inorganic fertilizer use</a:t>
            </a:r>
          </a:p>
          <a:p>
            <a:pPr marL="82296" indent="0" algn="r">
              <a:buNone/>
            </a:pPr>
            <a:r>
              <a:rPr lang="en-US" sz="2000" dirty="0"/>
              <a:t>Excessive crop residue removal</a:t>
            </a:r>
          </a:p>
          <a:p>
            <a:pPr marL="82296" indent="0" algn="r">
              <a:buNone/>
            </a:pPr>
            <a:r>
              <a:rPr lang="en-US" sz="2000" dirty="0"/>
              <a:t>Broad spectrum fumigants/pesticides</a:t>
            </a:r>
          </a:p>
          <a:p>
            <a:pPr marL="82296" indent="0" algn="r">
              <a:buNone/>
            </a:pPr>
            <a:r>
              <a:rPr lang="en-US" sz="2000" dirty="0"/>
              <a:t>Broad spectrum herbicides</a:t>
            </a:r>
            <a:r>
              <a:rPr lang="en-US" sz="2400" dirty="0"/>
              <a:t> </a:t>
            </a:r>
          </a:p>
          <a:p>
            <a:endParaRPr lang="en-US" dirty="0"/>
          </a:p>
        </p:txBody>
      </p:sp>
      <p:sp>
        <p:nvSpPr>
          <p:cNvPr id="6" name="Content Placeholder 5"/>
          <p:cNvSpPr>
            <a:spLocks noGrp="1"/>
          </p:cNvSpPr>
          <p:nvPr>
            <p:ph sz="half" idx="2"/>
          </p:nvPr>
        </p:nvSpPr>
        <p:spPr>
          <a:xfrm>
            <a:off x="4572000" y="914400"/>
            <a:ext cx="4572000" cy="4663440"/>
          </a:xfrm>
          <a:solidFill>
            <a:schemeClr val="accent4">
              <a:lumMod val="40000"/>
              <a:lumOff val="60000"/>
            </a:schemeClr>
          </a:solidFill>
        </p:spPr>
        <p:txBody>
          <a:bodyPr>
            <a:normAutofit/>
          </a:bodyPr>
          <a:lstStyle/>
          <a:p>
            <a:pPr marL="82296" indent="0">
              <a:buNone/>
            </a:pPr>
            <a:r>
              <a:rPr lang="en-US" sz="2000" dirty="0"/>
              <a:t>No-till or conservation tillage</a:t>
            </a:r>
          </a:p>
          <a:p>
            <a:pPr marL="82296" indent="0">
              <a:buNone/>
            </a:pPr>
            <a:r>
              <a:rPr lang="en-US" sz="2000" dirty="0"/>
              <a:t>Cover crops/ green manures</a:t>
            </a:r>
          </a:p>
          <a:p>
            <a:pPr marL="82296" indent="0">
              <a:buNone/>
            </a:pPr>
            <a:r>
              <a:rPr lang="en-US" sz="2000" dirty="0"/>
              <a:t>Diverse crop rotations</a:t>
            </a:r>
          </a:p>
          <a:p>
            <a:pPr marL="82296" indent="0">
              <a:buNone/>
            </a:pPr>
            <a:r>
              <a:rPr lang="en-US" sz="2000" dirty="0"/>
              <a:t>Perennial crops</a:t>
            </a:r>
          </a:p>
          <a:p>
            <a:pPr marL="82296" indent="0">
              <a:buNone/>
            </a:pPr>
            <a:r>
              <a:rPr lang="en-US" sz="2000" dirty="0"/>
              <a:t>Organic fertilizers, amendments, manures</a:t>
            </a:r>
          </a:p>
          <a:p>
            <a:pPr marL="82296" indent="0">
              <a:buNone/>
            </a:pPr>
            <a:r>
              <a:rPr lang="en-US" sz="2000" dirty="0"/>
              <a:t>Crop residue retention</a:t>
            </a:r>
          </a:p>
          <a:p>
            <a:pPr marL="82296" indent="0">
              <a:buNone/>
            </a:pPr>
            <a:r>
              <a:rPr lang="en-US" sz="2000" dirty="0"/>
              <a:t>Integrated pest management (IPM)</a:t>
            </a:r>
          </a:p>
          <a:p>
            <a:pPr marL="82296" indent="0">
              <a:buNone/>
            </a:pPr>
            <a:r>
              <a:rPr lang="en-US" sz="2000" dirty="0"/>
              <a:t>Weed control by mulching, cultivation or plant vigor</a:t>
            </a:r>
          </a:p>
          <a:p>
            <a:endParaRPr lang="en-US" dirty="0"/>
          </a:p>
        </p:txBody>
      </p:sp>
      <p:sp>
        <p:nvSpPr>
          <p:cNvPr id="7" name="Left Arrow 6"/>
          <p:cNvSpPr/>
          <p:nvPr/>
        </p:nvSpPr>
        <p:spPr>
          <a:xfrm>
            <a:off x="0" y="381000"/>
            <a:ext cx="4572000" cy="762000"/>
          </a:xfrm>
          <a:prstGeom prst="lef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572000" y="381000"/>
            <a:ext cx="4572000" cy="762000"/>
          </a:xfrm>
          <a:prstGeom prs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0" y="533400"/>
            <a:ext cx="3810000" cy="461665"/>
          </a:xfrm>
          <a:prstGeom prst="rect">
            <a:avLst/>
          </a:prstGeom>
          <a:noFill/>
        </p:spPr>
        <p:txBody>
          <a:bodyPr wrap="square" rtlCol="0">
            <a:spAutoFit/>
          </a:bodyPr>
          <a:lstStyle/>
          <a:p>
            <a:pPr algn="r"/>
            <a:r>
              <a:rPr lang="en-US" sz="2400" dirty="0">
                <a:solidFill>
                  <a:schemeClr val="bg1"/>
                </a:solidFill>
              </a:rPr>
              <a:t>Tend to Reduce Soil Health</a:t>
            </a:r>
          </a:p>
        </p:txBody>
      </p:sp>
      <p:sp>
        <p:nvSpPr>
          <p:cNvPr id="11" name="TextBox 10"/>
          <p:cNvSpPr txBox="1"/>
          <p:nvPr/>
        </p:nvSpPr>
        <p:spPr>
          <a:xfrm>
            <a:off x="4572000" y="533400"/>
            <a:ext cx="4114800" cy="461665"/>
          </a:xfrm>
          <a:prstGeom prst="rect">
            <a:avLst/>
          </a:prstGeom>
          <a:noFill/>
        </p:spPr>
        <p:txBody>
          <a:bodyPr wrap="square" rtlCol="0">
            <a:spAutoFit/>
          </a:bodyPr>
          <a:lstStyle/>
          <a:p>
            <a:r>
              <a:rPr lang="en-US" sz="2400" dirty="0">
                <a:solidFill>
                  <a:schemeClr val="bg1"/>
                </a:solidFill>
              </a:rPr>
              <a:t>Tend to Promote Soil Health</a:t>
            </a:r>
          </a:p>
        </p:txBody>
      </p:sp>
      <p:sp>
        <p:nvSpPr>
          <p:cNvPr id="2" name="TextBox 1"/>
          <p:cNvSpPr txBox="1"/>
          <p:nvPr/>
        </p:nvSpPr>
        <p:spPr>
          <a:xfrm>
            <a:off x="762000" y="4800600"/>
            <a:ext cx="7924800" cy="646331"/>
          </a:xfrm>
          <a:prstGeom prst="rect">
            <a:avLst/>
          </a:prstGeom>
          <a:noFill/>
        </p:spPr>
        <p:txBody>
          <a:bodyPr wrap="square" rtlCol="0">
            <a:spAutoFit/>
          </a:bodyPr>
          <a:lstStyle/>
          <a:p>
            <a:pPr algn="r"/>
            <a:r>
              <a:rPr lang="en-US" dirty="0"/>
              <a:t>Lehman, M.R. et al., 2015. Soil biology for resilient, healthy soil. Doi:10.2489/jswc.70.1.12A</a:t>
            </a:r>
          </a:p>
        </p:txBody>
      </p:sp>
    </p:spTree>
    <p:extLst>
      <p:ext uri="{BB962C8B-B14F-4D97-AF65-F5344CB8AC3E}">
        <p14:creationId xmlns:p14="http://schemas.microsoft.com/office/powerpoint/2010/main" val="2924639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772400" cy="1143000"/>
          </a:xfrm>
        </p:spPr>
        <p:txBody>
          <a:bodyPr>
            <a:normAutofit fontScale="90000"/>
          </a:bodyPr>
          <a:lstStyle/>
          <a:p>
            <a:r>
              <a:rPr lang="en-US" dirty="0"/>
              <a:t>What are Your Investment Strategies for a Resilient, Healthy Soil?</a:t>
            </a:r>
          </a:p>
        </p:txBody>
      </p:sp>
      <p:graphicFrame>
        <p:nvGraphicFramePr>
          <p:cNvPr id="4" name="Diagram 3"/>
          <p:cNvGraphicFramePr/>
          <p:nvPr>
            <p:extLst>
              <p:ext uri="{D42A27DB-BD31-4B8C-83A1-F6EECF244321}">
                <p14:modId xmlns:p14="http://schemas.microsoft.com/office/powerpoint/2010/main" val="1648442568"/>
              </p:ext>
            </p:extLst>
          </p:nvPr>
        </p:nvGraphicFramePr>
        <p:xfrm>
          <a:off x="1981200" y="1524000"/>
          <a:ext cx="6400800" cy="408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Up Arrow 4"/>
          <p:cNvSpPr/>
          <p:nvPr/>
        </p:nvSpPr>
        <p:spPr>
          <a:xfrm>
            <a:off x="1066800" y="1447800"/>
            <a:ext cx="609600" cy="3962400"/>
          </a:xfrm>
          <a:prstGeom prst="upArrow">
            <a:avLst/>
          </a:prstGeom>
          <a:solidFill>
            <a:srgbClr val="8C1843"/>
          </a:solidFill>
          <a:ln>
            <a:solidFill>
              <a:srgbClr val="8C18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8382000" y="1447800"/>
            <a:ext cx="685800" cy="3962400"/>
          </a:xfrm>
          <a:prstGeom prst="downArrow">
            <a:avLst/>
          </a:prstGeom>
          <a:solidFill>
            <a:srgbClr val="50748A"/>
          </a:solidFill>
          <a:ln>
            <a:solidFill>
              <a:srgbClr val="5074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9FEB04EC-DC7D-4817-B255-D52B1FF7934C}" type="slidenum">
              <a:rPr lang="en-US" smtClean="0"/>
              <a:t>37</a:t>
            </a:fld>
            <a:endParaRPr lang="en-US"/>
          </a:p>
        </p:txBody>
      </p:sp>
    </p:spTree>
    <p:extLst>
      <p:ext uri="{BB962C8B-B14F-4D97-AF65-F5344CB8AC3E}">
        <p14:creationId xmlns:p14="http://schemas.microsoft.com/office/powerpoint/2010/main" val="1651390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Carbon as a Key Driver</a:t>
            </a:r>
          </a:p>
        </p:txBody>
      </p:sp>
      <p:sp>
        <p:nvSpPr>
          <p:cNvPr id="3" name="Content Placeholder 2"/>
          <p:cNvSpPr>
            <a:spLocks noGrp="1"/>
          </p:cNvSpPr>
          <p:nvPr>
            <p:ph idx="1"/>
          </p:nvPr>
        </p:nvSpPr>
        <p:spPr/>
        <p:txBody>
          <a:bodyPr/>
          <a:lstStyle/>
          <a:p>
            <a:r>
              <a:rPr lang="en-US" dirty="0"/>
              <a:t>Decomposition</a:t>
            </a:r>
          </a:p>
          <a:p>
            <a:r>
              <a:rPr lang="en-US" dirty="0"/>
              <a:t>Mineralization</a:t>
            </a:r>
          </a:p>
          <a:p>
            <a:pPr lvl="1"/>
            <a:r>
              <a:rPr lang="en-US" dirty="0"/>
              <a:t>Function in N, P and S nutrient cycles</a:t>
            </a:r>
          </a:p>
          <a:p>
            <a:r>
              <a:rPr lang="en-US" dirty="0"/>
              <a:t>Respiration</a:t>
            </a:r>
          </a:p>
          <a:p>
            <a:r>
              <a:rPr lang="en-US" dirty="0"/>
              <a:t>Sequestration</a:t>
            </a:r>
          </a:p>
        </p:txBody>
      </p:sp>
      <p:sp>
        <p:nvSpPr>
          <p:cNvPr id="4" name="Slide Number Placeholder 3"/>
          <p:cNvSpPr>
            <a:spLocks noGrp="1"/>
          </p:cNvSpPr>
          <p:nvPr>
            <p:ph type="sldNum" sz="quarter" idx="12"/>
          </p:nvPr>
        </p:nvSpPr>
        <p:spPr/>
        <p:txBody>
          <a:bodyPr/>
          <a:lstStyle/>
          <a:p>
            <a:fld id="{9FEB04EC-DC7D-4817-B255-D52B1FF7934C}" type="slidenum">
              <a:rPr lang="en-US" smtClean="0"/>
              <a:t>38</a:t>
            </a:fld>
            <a:endParaRPr lang="en-US"/>
          </a:p>
        </p:txBody>
      </p:sp>
    </p:spTree>
    <p:extLst>
      <p:ext uri="{BB962C8B-B14F-4D97-AF65-F5344CB8AC3E}">
        <p14:creationId xmlns:p14="http://schemas.microsoft.com/office/powerpoint/2010/main" val="3470764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0"/>
            <a:ext cx="8153400" cy="6858000"/>
          </a:xfrm>
          <a:prstGeom prst="rect">
            <a:avLst/>
          </a:prstGeom>
        </p:spPr>
      </p:pic>
      <p:sp>
        <p:nvSpPr>
          <p:cNvPr id="3" name="TextBox 2"/>
          <p:cNvSpPr txBox="1"/>
          <p:nvPr/>
        </p:nvSpPr>
        <p:spPr>
          <a:xfrm>
            <a:off x="3657600" y="2724834"/>
            <a:ext cx="2695574" cy="1323439"/>
          </a:xfrm>
          <a:prstGeom prst="rect">
            <a:avLst/>
          </a:prstGeom>
          <a:noFill/>
        </p:spPr>
        <p:txBody>
          <a:bodyPr wrap="square" rtlCol="0">
            <a:spAutoFit/>
          </a:bodyPr>
          <a:lstStyle/>
          <a:p>
            <a:pPr algn="ctr"/>
            <a:r>
              <a:rPr lang="en-US" sz="4000" dirty="0">
                <a:solidFill>
                  <a:srgbClr val="FFFF00"/>
                </a:solidFill>
              </a:rPr>
              <a:t>Soil Carbon (C) </a:t>
            </a:r>
          </a:p>
        </p:txBody>
      </p:sp>
      <p:sp>
        <p:nvSpPr>
          <p:cNvPr id="4" name="TextBox 3"/>
          <p:cNvSpPr txBox="1"/>
          <p:nvPr/>
        </p:nvSpPr>
        <p:spPr>
          <a:xfrm>
            <a:off x="1333499" y="457200"/>
            <a:ext cx="1971675" cy="707886"/>
          </a:xfrm>
          <a:prstGeom prst="rect">
            <a:avLst/>
          </a:prstGeom>
          <a:noFill/>
        </p:spPr>
        <p:txBody>
          <a:bodyPr wrap="square" rtlCol="0">
            <a:spAutoFit/>
          </a:bodyPr>
          <a:lstStyle/>
          <a:p>
            <a:r>
              <a:rPr lang="en-US" sz="2000" dirty="0"/>
              <a:t>NH4, NO3, P, S, K, Ca, Al</a:t>
            </a:r>
          </a:p>
        </p:txBody>
      </p:sp>
      <p:sp>
        <p:nvSpPr>
          <p:cNvPr id="5" name="TextBox 4"/>
          <p:cNvSpPr txBox="1"/>
          <p:nvPr/>
        </p:nvSpPr>
        <p:spPr>
          <a:xfrm>
            <a:off x="1219200" y="1143000"/>
            <a:ext cx="2314575" cy="707886"/>
          </a:xfrm>
          <a:prstGeom prst="rect">
            <a:avLst/>
          </a:prstGeom>
          <a:noFill/>
        </p:spPr>
        <p:txBody>
          <a:bodyPr wrap="square" rtlCol="0">
            <a:spAutoFit/>
          </a:bodyPr>
          <a:lstStyle/>
          <a:p>
            <a:r>
              <a:rPr lang="en-US" sz="2000" dirty="0" err="1"/>
              <a:t>Cation</a:t>
            </a:r>
            <a:r>
              <a:rPr lang="en-US" sz="2000" dirty="0"/>
              <a:t> Exchange Capacity (CEC)</a:t>
            </a:r>
          </a:p>
        </p:txBody>
      </p:sp>
      <p:sp>
        <p:nvSpPr>
          <p:cNvPr id="6" name="TextBox 5"/>
          <p:cNvSpPr txBox="1"/>
          <p:nvPr/>
        </p:nvSpPr>
        <p:spPr>
          <a:xfrm>
            <a:off x="3810000" y="739914"/>
            <a:ext cx="2743200" cy="707886"/>
          </a:xfrm>
          <a:prstGeom prst="rect">
            <a:avLst/>
          </a:prstGeom>
          <a:noFill/>
        </p:spPr>
        <p:txBody>
          <a:bodyPr wrap="square" rtlCol="0">
            <a:spAutoFit/>
          </a:bodyPr>
          <a:lstStyle/>
          <a:p>
            <a:pPr algn="ctr"/>
            <a:r>
              <a:rPr lang="en-US" sz="2000" dirty="0">
                <a:solidFill>
                  <a:srgbClr val="FFFF00"/>
                </a:solidFill>
                <a:effectLst>
                  <a:outerShdw blurRad="38100" dist="38100" dir="2700000" algn="tl">
                    <a:srgbClr val="000000">
                      <a:alpha val="43137"/>
                    </a:srgbClr>
                  </a:outerShdw>
                </a:effectLst>
              </a:rPr>
              <a:t>Total Organic Carbon (TOC) and Nitrogen (N)</a:t>
            </a:r>
          </a:p>
        </p:txBody>
      </p:sp>
      <p:sp>
        <p:nvSpPr>
          <p:cNvPr id="7" name="TextBox 6"/>
          <p:cNvSpPr txBox="1"/>
          <p:nvPr/>
        </p:nvSpPr>
        <p:spPr>
          <a:xfrm>
            <a:off x="6934200" y="381000"/>
            <a:ext cx="1714500" cy="707886"/>
          </a:xfrm>
          <a:prstGeom prst="rect">
            <a:avLst/>
          </a:prstGeom>
          <a:noFill/>
        </p:spPr>
        <p:txBody>
          <a:bodyPr wrap="square" rtlCol="0">
            <a:spAutoFit/>
          </a:bodyPr>
          <a:lstStyle/>
          <a:p>
            <a:r>
              <a:rPr lang="en-US" sz="2000" dirty="0"/>
              <a:t>Aggregate Stability</a:t>
            </a:r>
          </a:p>
        </p:txBody>
      </p:sp>
      <p:sp>
        <p:nvSpPr>
          <p:cNvPr id="8" name="TextBox 7"/>
          <p:cNvSpPr txBox="1"/>
          <p:nvPr/>
        </p:nvSpPr>
        <p:spPr>
          <a:xfrm>
            <a:off x="1143000" y="2057400"/>
            <a:ext cx="2057400" cy="707886"/>
          </a:xfrm>
          <a:prstGeom prst="rect">
            <a:avLst/>
          </a:prstGeom>
          <a:noFill/>
        </p:spPr>
        <p:txBody>
          <a:bodyPr wrap="square" rtlCol="0">
            <a:spAutoFit/>
          </a:bodyPr>
          <a:lstStyle/>
          <a:p>
            <a:r>
              <a:rPr lang="en-US" sz="2000" dirty="0"/>
              <a:t>Microbial Biomass C and N</a:t>
            </a:r>
          </a:p>
        </p:txBody>
      </p:sp>
      <p:sp>
        <p:nvSpPr>
          <p:cNvPr id="9" name="TextBox 8"/>
          <p:cNvSpPr txBox="1"/>
          <p:nvPr/>
        </p:nvSpPr>
        <p:spPr>
          <a:xfrm>
            <a:off x="1371599" y="3048000"/>
            <a:ext cx="1928813" cy="769441"/>
          </a:xfrm>
          <a:prstGeom prst="rect">
            <a:avLst/>
          </a:prstGeom>
          <a:noFill/>
        </p:spPr>
        <p:txBody>
          <a:bodyPr wrap="square" rtlCol="0">
            <a:spAutoFit/>
          </a:bodyPr>
          <a:lstStyle/>
          <a:p>
            <a:r>
              <a:rPr lang="en-US" sz="2000" dirty="0">
                <a:solidFill>
                  <a:srgbClr val="FFFF00"/>
                </a:solidFill>
              </a:rPr>
              <a:t>N </a:t>
            </a:r>
            <a:r>
              <a:rPr lang="en-US" sz="2400" dirty="0">
                <a:solidFill>
                  <a:srgbClr val="FFFF00"/>
                </a:solidFill>
              </a:rPr>
              <a:t>mineralization</a:t>
            </a:r>
            <a:endParaRPr lang="en-US" sz="2000" dirty="0">
              <a:solidFill>
                <a:srgbClr val="FFFF00"/>
              </a:solidFill>
            </a:endParaRPr>
          </a:p>
        </p:txBody>
      </p:sp>
      <p:sp>
        <p:nvSpPr>
          <p:cNvPr id="10" name="TextBox 9"/>
          <p:cNvSpPr txBox="1"/>
          <p:nvPr/>
        </p:nvSpPr>
        <p:spPr>
          <a:xfrm>
            <a:off x="7315199" y="1600200"/>
            <a:ext cx="1628775" cy="707886"/>
          </a:xfrm>
          <a:prstGeom prst="rect">
            <a:avLst/>
          </a:prstGeom>
          <a:noFill/>
        </p:spPr>
        <p:txBody>
          <a:bodyPr wrap="square" rtlCol="0">
            <a:spAutoFit/>
          </a:bodyPr>
          <a:lstStyle/>
          <a:p>
            <a:r>
              <a:rPr lang="en-US" sz="2000" dirty="0">
                <a:solidFill>
                  <a:srgbClr val="FFFF00"/>
                </a:solidFill>
              </a:rPr>
              <a:t>Particle Size Distribution</a:t>
            </a:r>
          </a:p>
        </p:txBody>
      </p:sp>
      <p:sp>
        <p:nvSpPr>
          <p:cNvPr id="11" name="TextBox 10"/>
          <p:cNvSpPr txBox="1"/>
          <p:nvPr/>
        </p:nvSpPr>
        <p:spPr>
          <a:xfrm>
            <a:off x="7315199" y="2779931"/>
            <a:ext cx="1800225" cy="400110"/>
          </a:xfrm>
          <a:prstGeom prst="rect">
            <a:avLst/>
          </a:prstGeom>
          <a:noFill/>
        </p:spPr>
        <p:txBody>
          <a:bodyPr wrap="square" rtlCol="0">
            <a:spAutoFit/>
          </a:bodyPr>
          <a:lstStyle/>
          <a:p>
            <a:r>
              <a:rPr lang="en-US" sz="2000" dirty="0">
                <a:solidFill>
                  <a:srgbClr val="FFFF00"/>
                </a:solidFill>
              </a:rPr>
              <a:t>Bulk Density</a:t>
            </a:r>
          </a:p>
        </p:txBody>
      </p:sp>
      <p:sp>
        <p:nvSpPr>
          <p:cNvPr id="12" name="TextBox 11"/>
          <p:cNvSpPr txBox="1"/>
          <p:nvPr/>
        </p:nvSpPr>
        <p:spPr>
          <a:xfrm>
            <a:off x="7315199" y="3690610"/>
            <a:ext cx="2314575" cy="400110"/>
          </a:xfrm>
          <a:prstGeom prst="rect">
            <a:avLst/>
          </a:prstGeom>
          <a:noFill/>
        </p:spPr>
        <p:txBody>
          <a:bodyPr wrap="square" rtlCol="0">
            <a:spAutoFit/>
          </a:bodyPr>
          <a:lstStyle/>
          <a:p>
            <a:r>
              <a:rPr lang="en-US" sz="2000" dirty="0">
                <a:solidFill>
                  <a:srgbClr val="FFFF00"/>
                </a:solidFill>
              </a:rPr>
              <a:t>Soil strength</a:t>
            </a:r>
          </a:p>
        </p:txBody>
      </p:sp>
      <p:sp>
        <p:nvSpPr>
          <p:cNvPr id="13" name="TextBox 12"/>
          <p:cNvSpPr txBox="1"/>
          <p:nvPr/>
        </p:nvSpPr>
        <p:spPr>
          <a:xfrm>
            <a:off x="7086600" y="4648200"/>
            <a:ext cx="1885950" cy="707886"/>
          </a:xfrm>
          <a:prstGeom prst="rect">
            <a:avLst/>
          </a:prstGeom>
          <a:noFill/>
        </p:spPr>
        <p:txBody>
          <a:bodyPr wrap="square" rtlCol="0">
            <a:spAutoFit/>
          </a:bodyPr>
          <a:lstStyle/>
          <a:p>
            <a:r>
              <a:rPr lang="en-US" sz="2000" dirty="0">
                <a:solidFill>
                  <a:srgbClr val="FFFF00"/>
                </a:solidFill>
              </a:rPr>
              <a:t>Water infiltration</a:t>
            </a:r>
          </a:p>
        </p:txBody>
      </p:sp>
      <p:sp>
        <p:nvSpPr>
          <p:cNvPr id="14" name="TextBox 13"/>
          <p:cNvSpPr txBox="1"/>
          <p:nvPr/>
        </p:nvSpPr>
        <p:spPr>
          <a:xfrm>
            <a:off x="4038599" y="4254788"/>
            <a:ext cx="1971675" cy="1015663"/>
          </a:xfrm>
          <a:prstGeom prst="rect">
            <a:avLst/>
          </a:prstGeom>
          <a:noFill/>
        </p:spPr>
        <p:txBody>
          <a:bodyPr wrap="square" rtlCol="0">
            <a:spAutoFit/>
          </a:bodyPr>
          <a:lstStyle/>
          <a:p>
            <a:r>
              <a:rPr lang="en-US" sz="2000" dirty="0">
                <a:solidFill>
                  <a:srgbClr val="FFFF00"/>
                </a:solidFill>
              </a:rPr>
              <a:t>Water and nutrient holding capacity</a:t>
            </a:r>
          </a:p>
        </p:txBody>
      </p:sp>
      <p:sp>
        <p:nvSpPr>
          <p:cNvPr id="15" name="TextBox 14"/>
          <p:cNvSpPr txBox="1"/>
          <p:nvPr/>
        </p:nvSpPr>
        <p:spPr>
          <a:xfrm>
            <a:off x="4038599" y="5388114"/>
            <a:ext cx="2314575" cy="707886"/>
          </a:xfrm>
          <a:prstGeom prst="rect">
            <a:avLst/>
          </a:prstGeom>
          <a:noFill/>
        </p:spPr>
        <p:txBody>
          <a:bodyPr wrap="square" rtlCol="0">
            <a:spAutoFit/>
          </a:bodyPr>
          <a:lstStyle/>
          <a:p>
            <a:r>
              <a:rPr lang="en-US" sz="2000" dirty="0">
                <a:solidFill>
                  <a:srgbClr val="FFFF00"/>
                </a:solidFill>
              </a:rPr>
              <a:t>Water retention and availability</a:t>
            </a:r>
          </a:p>
        </p:txBody>
      </p:sp>
      <p:sp>
        <p:nvSpPr>
          <p:cNvPr id="17" name="TextBox 16"/>
          <p:cNvSpPr txBox="1"/>
          <p:nvPr/>
        </p:nvSpPr>
        <p:spPr>
          <a:xfrm>
            <a:off x="1295399" y="4191000"/>
            <a:ext cx="1800225" cy="400110"/>
          </a:xfrm>
          <a:prstGeom prst="rect">
            <a:avLst/>
          </a:prstGeom>
          <a:noFill/>
        </p:spPr>
        <p:txBody>
          <a:bodyPr wrap="square" rtlCol="0">
            <a:spAutoFit/>
          </a:bodyPr>
          <a:lstStyle/>
          <a:p>
            <a:r>
              <a:rPr lang="en-US" sz="2000" dirty="0">
                <a:solidFill>
                  <a:srgbClr val="FFFF00"/>
                </a:solidFill>
              </a:rPr>
              <a:t>Soil respiration</a:t>
            </a:r>
          </a:p>
        </p:txBody>
      </p:sp>
      <p:sp>
        <p:nvSpPr>
          <p:cNvPr id="18" name="TextBox 17"/>
          <p:cNvSpPr txBox="1"/>
          <p:nvPr/>
        </p:nvSpPr>
        <p:spPr>
          <a:xfrm>
            <a:off x="1523999" y="4971365"/>
            <a:ext cx="1800225" cy="1323439"/>
          </a:xfrm>
          <a:prstGeom prst="rect">
            <a:avLst/>
          </a:prstGeom>
          <a:noFill/>
        </p:spPr>
        <p:txBody>
          <a:bodyPr wrap="square" rtlCol="0">
            <a:spAutoFit/>
          </a:bodyPr>
          <a:lstStyle/>
          <a:p>
            <a:r>
              <a:rPr lang="en-US" sz="2000" dirty="0">
                <a:solidFill>
                  <a:srgbClr val="FFFF00"/>
                </a:solidFill>
              </a:rPr>
              <a:t>Biomass C to Total Organic Carbon (TOC) ratio</a:t>
            </a:r>
          </a:p>
        </p:txBody>
      </p:sp>
      <p:sp>
        <p:nvSpPr>
          <p:cNvPr id="20" name="TextBox 19"/>
          <p:cNvSpPr txBox="1"/>
          <p:nvPr/>
        </p:nvSpPr>
        <p:spPr>
          <a:xfrm>
            <a:off x="5410200" y="6019800"/>
            <a:ext cx="3705224" cy="923330"/>
          </a:xfrm>
          <a:prstGeom prst="rect">
            <a:avLst/>
          </a:prstGeom>
          <a:noFill/>
        </p:spPr>
        <p:txBody>
          <a:bodyPr wrap="square" rtlCol="0">
            <a:spAutoFit/>
          </a:bodyPr>
          <a:lstStyle/>
          <a:p>
            <a:r>
              <a:rPr lang="en-US" dirty="0">
                <a:solidFill>
                  <a:srgbClr val="FFFF00"/>
                </a:solidFill>
              </a:rPr>
              <a:t>Adapted from USDA-ARS National Soil Dynamics Laboratory</a:t>
            </a:r>
          </a:p>
          <a:p>
            <a:r>
              <a:rPr lang="en-US" dirty="0">
                <a:solidFill>
                  <a:srgbClr val="FFFF00"/>
                </a:solidFill>
              </a:rPr>
              <a:t>Photo courtesy of P.  Ackerman-Leist</a:t>
            </a:r>
          </a:p>
        </p:txBody>
      </p:sp>
      <p:sp>
        <p:nvSpPr>
          <p:cNvPr id="16" name="Slide Number Placeholder 15"/>
          <p:cNvSpPr>
            <a:spLocks noGrp="1"/>
          </p:cNvSpPr>
          <p:nvPr>
            <p:ph type="sldNum" sz="quarter" idx="12"/>
          </p:nvPr>
        </p:nvSpPr>
        <p:spPr/>
        <p:txBody>
          <a:bodyPr/>
          <a:lstStyle/>
          <a:p>
            <a:fld id="{9FEB04EC-DC7D-4817-B255-D52B1FF7934C}" type="slidenum">
              <a:rPr lang="en-US" smtClean="0"/>
              <a:t>39</a:t>
            </a:fld>
            <a:endParaRPr lang="en-US"/>
          </a:p>
        </p:txBody>
      </p:sp>
    </p:spTree>
    <p:extLst>
      <p:ext uri="{BB962C8B-B14F-4D97-AF65-F5344CB8AC3E}">
        <p14:creationId xmlns:p14="http://schemas.microsoft.com/office/powerpoint/2010/main" val="120735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a:t>
            </a:r>
          </a:p>
        </p:txBody>
      </p:sp>
      <p:sp>
        <p:nvSpPr>
          <p:cNvPr id="3" name="Content Placeholder 2"/>
          <p:cNvSpPr>
            <a:spLocks noGrp="1"/>
          </p:cNvSpPr>
          <p:nvPr>
            <p:ph idx="1"/>
          </p:nvPr>
        </p:nvSpPr>
        <p:spPr/>
        <p:txBody>
          <a:bodyPr/>
          <a:lstStyle/>
          <a:p>
            <a:r>
              <a:rPr lang="en-US" dirty="0"/>
              <a:t>Soil health is the capacity of a soil to maintain its function and flow of ecosystem services given a specific set of physical, chemical and environmental boundaries. (USDA-NRCS 2013; Doran et al., 1994)</a:t>
            </a:r>
          </a:p>
        </p:txBody>
      </p:sp>
      <p:sp>
        <p:nvSpPr>
          <p:cNvPr id="4" name="Slide Number Placeholder 3"/>
          <p:cNvSpPr>
            <a:spLocks noGrp="1"/>
          </p:cNvSpPr>
          <p:nvPr>
            <p:ph type="sldNum" sz="quarter" idx="12"/>
          </p:nvPr>
        </p:nvSpPr>
        <p:spPr/>
        <p:txBody>
          <a:bodyPr/>
          <a:lstStyle/>
          <a:p>
            <a:fld id="{9FEB04EC-DC7D-4817-B255-D52B1FF7934C}" type="slidenum">
              <a:rPr lang="en-US" smtClean="0"/>
              <a:t>4</a:t>
            </a:fld>
            <a:endParaRPr lang="en-US"/>
          </a:p>
        </p:txBody>
      </p:sp>
    </p:spTree>
    <p:extLst>
      <p:ext uri="{BB962C8B-B14F-4D97-AF65-F5344CB8AC3E}">
        <p14:creationId xmlns:p14="http://schemas.microsoft.com/office/powerpoint/2010/main" val="263641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Organic matter content</a:t>
            </a:r>
          </a:p>
          <a:p>
            <a:r>
              <a:rPr lang="en-US" dirty="0"/>
              <a:t>Soil structure</a:t>
            </a:r>
          </a:p>
          <a:p>
            <a:r>
              <a:rPr lang="en-US" dirty="0"/>
              <a:t>Infiltration rate</a:t>
            </a:r>
          </a:p>
          <a:p>
            <a:r>
              <a:rPr lang="en-US" dirty="0"/>
              <a:t>Bulk density</a:t>
            </a:r>
          </a:p>
          <a:p>
            <a:r>
              <a:rPr lang="en-US" dirty="0"/>
              <a:t>Water holding capacity</a:t>
            </a:r>
          </a:p>
          <a:p>
            <a:r>
              <a:rPr lang="en-US" dirty="0"/>
              <a:t>Nutrient holding capacity</a:t>
            </a:r>
          </a:p>
        </p:txBody>
      </p:sp>
      <p:sp>
        <p:nvSpPr>
          <p:cNvPr id="5" name="Title 4"/>
          <p:cNvSpPr>
            <a:spLocks noGrp="1"/>
          </p:cNvSpPr>
          <p:nvPr>
            <p:ph type="title"/>
          </p:nvPr>
        </p:nvSpPr>
        <p:spPr/>
        <p:txBody>
          <a:bodyPr>
            <a:normAutofit/>
          </a:bodyPr>
          <a:lstStyle/>
          <a:p>
            <a:r>
              <a:rPr lang="en-US" dirty="0"/>
              <a:t>Dynamic soil properties</a:t>
            </a:r>
          </a:p>
        </p:txBody>
      </p:sp>
      <p:sp>
        <p:nvSpPr>
          <p:cNvPr id="2" name="Slide Number Placeholder 1"/>
          <p:cNvSpPr>
            <a:spLocks noGrp="1"/>
          </p:cNvSpPr>
          <p:nvPr>
            <p:ph type="sldNum" sz="quarter" idx="12"/>
          </p:nvPr>
        </p:nvSpPr>
        <p:spPr/>
        <p:txBody>
          <a:bodyPr/>
          <a:lstStyle/>
          <a:p>
            <a:fld id="{9FEB04EC-DC7D-4817-B255-D52B1FF7934C}" type="slidenum">
              <a:rPr lang="en-US" smtClean="0"/>
              <a:t>40</a:t>
            </a:fld>
            <a:endParaRPr lang="en-US"/>
          </a:p>
        </p:txBody>
      </p:sp>
    </p:spTree>
    <p:extLst>
      <p:ext uri="{BB962C8B-B14F-4D97-AF65-F5344CB8AC3E}">
        <p14:creationId xmlns:p14="http://schemas.microsoft.com/office/powerpoint/2010/main" val="40969137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bon_cycle_diagram_ucar_620x600.jpg"/>
          <p:cNvPicPr>
            <a:picLocks noGrp="1" noChangeAspect="1"/>
          </p:cNvPicPr>
          <p:nvPr>
            <p:ph idx="1"/>
          </p:nvPr>
        </p:nvPicPr>
        <p:blipFill>
          <a:blip r:embed="rId3"/>
          <a:stretch>
            <a:fillRect/>
          </a:stretch>
        </p:blipFill>
        <p:spPr>
          <a:xfrm>
            <a:off x="1981201" y="304800"/>
            <a:ext cx="6198924" cy="4891110"/>
          </a:xfrm>
        </p:spPr>
      </p:pic>
      <p:sp>
        <p:nvSpPr>
          <p:cNvPr id="2" name="Slide Number Placeholder 1"/>
          <p:cNvSpPr>
            <a:spLocks noGrp="1"/>
          </p:cNvSpPr>
          <p:nvPr>
            <p:ph type="sldNum" sz="quarter" idx="12"/>
          </p:nvPr>
        </p:nvSpPr>
        <p:spPr/>
        <p:txBody>
          <a:bodyPr/>
          <a:lstStyle/>
          <a:p>
            <a:fld id="{9FEB04EC-DC7D-4817-B255-D52B1FF7934C}" type="slidenum">
              <a:rPr lang="en-US" smtClean="0"/>
              <a:t>41</a:t>
            </a:fld>
            <a:endParaRPr lang="en-US"/>
          </a:p>
        </p:txBody>
      </p:sp>
    </p:spTree>
    <p:extLst>
      <p:ext uri="{BB962C8B-B14F-4D97-AF65-F5344CB8AC3E}">
        <p14:creationId xmlns:p14="http://schemas.microsoft.com/office/powerpoint/2010/main" val="13037116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trogen-cycle-03172012.jpg"/>
          <p:cNvPicPr>
            <a:picLocks noGrp="1" noChangeAspect="1"/>
          </p:cNvPicPr>
          <p:nvPr>
            <p:ph idx="1"/>
          </p:nvPr>
        </p:nvPicPr>
        <p:blipFill>
          <a:blip r:embed="rId3"/>
          <a:stretch>
            <a:fillRect/>
          </a:stretch>
        </p:blipFill>
        <p:spPr>
          <a:xfrm>
            <a:off x="1710590" y="462224"/>
            <a:ext cx="6698596" cy="5009520"/>
          </a:xfrm>
        </p:spPr>
      </p:pic>
      <p:sp>
        <p:nvSpPr>
          <p:cNvPr id="2" name="Slide Number Placeholder 1"/>
          <p:cNvSpPr>
            <a:spLocks noGrp="1"/>
          </p:cNvSpPr>
          <p:nvPr>
            <p:ph type="sldNum" sz="quarter" idx="12"/>
          </p:nvPr>
        </p:nvSpPr>
        <p:spPr/>
        <p:txBody>
          <a:bodyPr/>
          <a:lstStyle/>
          <a:p>
            <a:fld id="{9FEB04EC-DC7D-4817-B255-D52B1FF7934C}" type="slidenum">
              <a:rPr lang="en-US" smtClean="0"/>
              <a:t>42</a:t>
            </a:fld>
            <a:endParaRPr lang="en-US"/>
          </a:p>
        </p:txBody>
      </p:sp>
    </p:spTree>
    <p:extLst>
      <p:ext uri="{BB962C8B-B14F-4D97-AF65-F5344CB8AC3E}">
        <p14:creationId xmlns:p14="http://schemas.microsoft.com/office/powerpoint/2010/main" val="4145318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sphorus_Cycle_copy.jpg"/>
          <p:cNvPicPr>
            <a:picLocks noGrp="1" noChangeAspect="1"/>
          </p:cNvPicPr>
          <p:nvPr>
            <p:ph idx="1"/>
          </p:nvPr>
        </p:nvPicPr>
        <p:blipFill>
          <a:blip r:embed="rId3"/>
          <a:stretch>
            <a:fillRect/>
          </a:stretch>
        </p:blipFill>
        <p:spPr>
          <a:xfrm>
            <a:off x="1885776" y="560047"/>
            <a:ext cx="6415839" cy="4800600"/>
          </a:xfrm>
        </p:spPr>
      </p:pic>
      <p:sp>
        <p:nvSpPr>
          <p:cNvPr id="2" name="Slide Number Placeholder 1"/>
          <p:cNvSpPr>
            <a:spLocks noGrp="1"/>
          </p:cNvSpPr>
          <p:nvPr>
            <p:ph type="sldNum" sz="quarter" idx="12"/>
          </p:nvPr>
        </p:nvSpPr>
        <p:spPr/>
        <p:txBody>
          <a:bodyPr/>
          <a:lstStyle/>
          <a:p>
            <a:fld id="{9FEB04EC-DC7D-4817-B255-D52B1FF7934C}" type="slidenum">
              <a:rPr lang="en-US" smtClean="0"/>
              <a:t>43</a:t>
            </a:fld>
            <a:endParaRPr lang="en-US"/>
          </a:p>
        </p:txBody>
      </p:sp>
    </p:spTree>
    <p:extLst>
      <p:ext uri="{BB962C8B-B14F-4D97-AF65-F5344CB8AC3E}">
        <p14:creationId xmlns:p14="http://schemas.microsoft.com/office/powerpoint/2010/main" val="36632276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lfurCycle.jpg"/>
          <p:cNvPicPr>
            <a:picLocks noGrp="1" noChangeAspect="1"/>
          </p:cNvPicPr>
          <p:nvPr>
            <p:ph idx="1"/>
          </p:nvPr>
        </p:nvPicPr>
        <p:blipFill>
          <a:blip r:embed="rId3"/>
          <a:stretch>
            <a:fillRect/>
          </a:stretch>
        </p:blipFill>
        <p:spPr>
          <a:xfrm>
            <a:off x="1885776" y="540397"/>
            <a:ext cx="6403025" cy="4800600"/>
          </a:xfrm>
        </p:spPr>
      </p:pic>
      <p:sp>
        <p:nvSpPr>
          <p:cNvPr id="2" name="Slide Number Placeholder 1"/>
          <p:cNvSpPr>
            <a:spLocks noGrp="1"/>
          </p:cNvSpPr>
          <p:nvPr>
            <p:ph type="sldNum" sz="quarter" idx="12"/>
          </p:nvPr>
        </p:nvSpPr>
        <p:spPr/>
        <p:txBody>
          <a:bodyPr/>
          <a:lstStyle/>
          <a:p>
            <a:fld id="{9FEB04EC-DC7D-4817-B255-D52B1FF7934C}" type="slidenum">
              <a:rPr lang="en-US" smtClean="0"/>
              <a:t>44</a:t>
            </a:fld>
            <a:endParaRPr lang="en-US"/>
          </a:p>
        </p:txBody>
      </p:sp>
    </p:spTree>
    <p:extLst>
      <p:ext uri="{BB962C8B-B14F-4D97-AF65-F5344CB8AC3E}">
        <p14:creationId xmlns:p14="http://schemas.microsoft.com/office/powerpoint/2010/main" val="25852322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45</a:t>
            </a:fld>
            <a:endParaRPr lang="en-US"/>
          </a:p>
        </p:txBody>
      </p:sp>
    </p:spTree>
    <p:extLst>
      <p:ext uri="{BB962C8B-B14F-4D97-AF65-F5344CB8AC3E}">
        <p14:creationId xmlns:p14="http://schemas.microsoft.com/office/powerpoint/2010/main" val="2568308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432" y="1080771"/>
            <a:ext cx="4724400" cy="4382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1143000" y="67990"/>
            <a:ext cx="7498080" cy="1143000"/>
          </a:xfrm>
        </p:spPr>
        <p:txBody>
          <a:bodyPr/>
          <a:lstStyle/>
          <a:p>
            <a:pPr algn="ctr"/>
            <a:r>
              <a:rPr lang="en-US" dirty="0"/>
              <a:t>Knowing what you have?</a:t>
            </a:r>
          </a:p>
        </p:txBody>
      </p:sp>
    </p:spTree>
    <p:extLst>
      <p:ext uri="{BB962C8B-B14F-4D97-AF65-F5344CB8AC3E}">
        <p14:creationId xmlns:p14="http://schemas.microsoft.com/office/powerpoint/2010/main" val="4197286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21996"/>
            <a:ext cx="7498080" cy="1143000"/>
          </a:xfrm>
        </p:spPr>
        <p:txBody>
          <a:bodyPr>
            <a:normAutofit/>
          </a:bodyPr>
          <a:lstStyle/>
          <a:p>
            <a:r>
              <a:rPr lang="en-US" dirty="0"/>
              <a:t>Know what you can manage? </a:t>
            </a:r>
          </a:p>
        </p:txBody>
      </p:sp>
      <p:sp>
        <p:nvSpPr>
          <p:cNvPr id="3" name="Content Placeholder 2"/>
          <p:cNvSpPr>
            <a:spLocks noGrp="1"/>
          </p:cNvSpPr>
          <p:nvPr>
            <p:ph idx="1"/>
          </p:nvPr>
        </p:nvSpPr>
        <p:spPr>
          <a:xfrm>
            <a:off x="1435608" y="1284255"/>
            <a:ext cx="7498080" cy="4800600"/>
          </a:xfrm>
        </p:spPr>
        <p:txBody>
          <a:bodyPr anchor="t">
            <a:normAutofit/>
          </a:bodyPr>
          <a:lstStyle/>
          <a:p>
            <a:r>
              <a:rPr lang="en-US" b="1" dirty="0"/>
              <a:t>Soil structure</a:t>
            </a:r>
            <a:r>
              <a:rPr lang="en-US" dirty="0"/>
              <a:t> is a characteristic that can be managed.</a:t>
            </a:r>
          </a:p>
          <a:p>
            <a:pPr lvl="1"/>
            <a:r>
              <a:rPr lang="en-US" sz="3200" dirty="0"/>
              <a:t>The actual arrangement of the soil particles. It is the 'architecture' of the soil and how you arrange the bricks and mortar.</a:t>
            </a:r>
          </a:p>
          <a:p>
            <a:pPr lvl="1"/>
            <a:r>
              <a:rPr lang="en-US" sz="3200" dirty="0"/>
              <a:t>Determines how gases and water moves through soil</a:t>
            </a:r>
          </a:p>
        </p:txBody>
      </p:sp>
      <p:sp>
        <p:nvSpPr>
          <p:cNvPr id="4" name="Slide Number Placeholder 3"/>
          <p:cNvSpPr>
            <a:spLocks noGrp="1"/>
          </p:cNvSpPr>
          <p:nvPr>
            <p:ph type="sldNum" sz="quarter" idx="12"/>
          </p:nvPr>
        </p:nvSpPr>
        <p:spPr/>
        <p:txBody>
          <a:bodyPr/>
          <a:lstStyle/>
          <a:p>
            <a:fld id="{9FEB04EC-DC7D-4817-B255-D52B1FF7934C}" type="slidenum">
              <a:rPr lang="en-US" smtClean="0"/>
              <a:t>47</a:t>
            </a:fld>
            <a:endParaRPr lang="en-US"/>
          </a:p>
        </p:txBody>
      </p:sp>
    </p:spTree>
    <p:extLst>
      <p:ext uri="{BB962C8B-B14F-4D97-AF65-F5344CB8AC3E}">
        <p14:creationId xmlns:p14="http://schemas.microsoft.com/office/powerpoint/2010/main" val="1327867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11093"/>
            <a:ext cx="7498080" cy="1143000"/>
          </a:xfrm>
        </p:spPr>
        <p:txBody>
          <a:bodyPr/>
          <a:lstStyle/>
          <a:p>
            <a:r>
              <a:rPr lang="en-US" dirty="0"/>
              <a:t>Soil structure</a:t>
            </a:r>
          </a:p>
        </p:txBody>
      </p:sp>
      <p:sp>
        <p:nvSpPr>
          <p:cNvPr id="3" name="Content Placeholder 2"/>
          <p:cNvSpPr>
            <a:spLocks noGrp="1"/>
          </p:cNvSpPr>
          <p:nvPr>
            <p:ph idx="1"/>
          </p:nvPr>
        </p:nvSpPr>
        <p:spPr>
          <a:xfrm>
            <a:off x="1435608" y="1207934"/>
            <a:ext cx="7498080" cy="4800600"/>
          </a:xfrm>
        </p:spPr>
        <p:txBody>
          <a:bodyPr anchor="t">
            <a:normAutofit/>
          </a:bodyPr>
          <a:lstStyle/>
          <a:p>
            <a:r>
              <a:rPr lang="en-US" dirty="0"/>
              <a:t>Provides pore space and opportunities for microbial and biological habitat</a:t>
            </a:r>
          </a:p>
          <a:p>
            <a:r>
              <a:rPr lang="en-US" dirty="0"/>
              <a:t>Determines the stability of soil and how it is influenced by water</a:t>
            </a:r>
          </a:p>
          <a:p>
            <a:r>
              <a:rPr lang="en-US" dirty="0"/>
              <a:t>If the soil is well-aggregated it is able to maintain its shape and be more stable</a:t>
            </a:r>
          </a:p>
          <a:p>
            <a:r>
              <a:rPr lang="en-US" dirty="0"/>
              <a:t>Indicator of soil tilth and health</a:t>
            </a:r>
          </a:p>
        </p:txBody>
      </p:sp>
      <p:sp>
        <p:nvSpPr>
          <p:cNvPr id="4" name="Slide Number Placeholder 3"/>
          <p:cNvSpPr>
            <a:spLocks noGrp="1"/>
          </p:cNvSpPr>
          <p:nvPr>
            <p:ph type="sldNum" sz="quarter" idx="12"/>
          </p:nvPr>
        </p:nvSpPr>
        <p:spPr/>
        <p:txBody>
          <a:bodyPr/>
          <a:lstStyle/>
          <a:p>
            <a:fld id="{9FEB04EC-DC7D-4817-B255-D52B1FF7934C}" type="slidenum">
              <a:rPr lang="en-US" smtClean="0"/>
              <a:t>48</a:t>
            </a:fld>
            <a:endParaRPr lang="en-US"/>
          </a:p>
        </p:txBody>
      </p:sp>
    </p:spTree>
    <p:extLst>
      <p:ext uri="{BB962C8B-B14F-4D97-AF65-F5344CB8AC3E}">
        <p14:creationId xmlns:p14="http://schemas.microsoft.com/office/powerpoint/2010/main" val="4029748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7498080" cy="1143000"/>
          </a:xfrm>
        </p:spPr>
        <p:txBody>
          <a:bodyPr>
            <a:normAutofit fontScale="90000"/>
          </a:bodyPr>
          <a:lstStyle/>
          <a:p>
            <a:r>
              <a:rPr lang="en-US" dirty="0"/>
              <a:t>Essential Nutrients and Law of the Minimum</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5486400" y="1219200"/>
            <a:ext cx="3124200" cy="3781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a:xfrm>
            <a:off x="1371600" y="1371600"/>
            <a:ext cx="3962400" cy="4663440"/>
          </a:xfrm>
        </p:spPr>
        <p:txBody>
          <a:bodyPr>
            <a:normAutofit/>
          </a:bodyPr>
          <a:lstStyle/>
          <a:p>
            <a:r>
              <a:rPr lang="en-US" dirty="0"/>
              <a:t>Least limiting nutrient</a:t>
            </a:r>
          </a:p>
          <a:p>
            <a:r>
              <a:rPr lang="en-US" dirty="0"/>
              <a:t>Soil testing as measure of nutrient efficiency and deficiency</a:t>
            </a:r>
          </a:p>
          <a:p>
            <a:r>
              <a:rPr lang="en-US" dirty="0"/>
              <a:t>Nutrient management</a:t>
            </a:r>
          </a:p>
          <a:p>
            <a:r>
              <a:rPr lang="en-US" dirty="0"/>
              <a:t>Soil chemistry focus</a:t>
            </a:r>
          </a:p>
          <a:p>
            <a:r>
              <a:rPr lang="en-US" dirty="0"/>
              <a:t>How to assess the biological and physical constraints of the soil?</a:t>
            </a:r>
          </a:p>
        </p:txBody>
      </p:sp>
    </p:spTree>
    <p:extLst>
      <p:ext uri="{BB962C8B-B14F-4D97-AF65-F5344CB8AC3E}">
        <p14:creationId xmlns:p14="http://schemas.microsoft.com/office/powerpoint/2010/main" val="1167206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a:t>
            </a:r>
            <a:r>
              <a:rPr lang="en-US" dirty="0" smtClean="0"/>
              <a:t>more!</a:t>
            </a:r>
            <a:endParaRPr lang="en-US" dirty="0"/>
          </a:p>
          <a:p>
            <a:pPr lvl="1"/>
            <a:r>
              <a:rPr lang="en-US" dirty="0"/>
              <a:t>Keep soil covered</a:t>
            </a:r>
          </a:p>
          <a:p>
            <a:pPr lvl="1"/>
            <a:r>
              <a:rPr lang="en-US" dirty="0"/>
              <a:t>Minimize soil disturbance</a:t>
            </a:r>
          </a:p>
          <a:p>
            <a:pPr lvl="1"/>
            <a:r>
              <a:rPr lang="en-US" dirty="0"/>
              <a:t>Maximize living roots</a:t>
            </a:r>
          </a:p>
          <a:p>
            <a:pPr lvl="1"/>
            <a:r>
              <a:rPr lang="en-US" dirty="0"/>
              <a:t>Energize with diversity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5</a:t>
            </a:fld>
            <a:endParaRPr lang="en-US"/>
          </a:p>
        </p:txBody>
      </p:sp>
    </p:spTree>
    <p:extLst>
      <p:ext uri="{BB962C8B-B14F-4D97-AF65-F5344CB8AC3E}">
        <p14:creationId xmlns:p14="http://schemas.microsoft.com/office/powerpoint/2010/main" val="42242293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35608" y="0"/>
            <a:ext cx="7498080" cy="1143000"/>
          </a:xfrm>
        </p:spPr>
        <p:txBody>
          <a:bodyPr>
            <a:normAutofit/>
          </a:bodyPr>
          <a:lstStyle/>
          <a:p>
            <a:r>
              <a:rPr lang="en-US" dirty="0"/>
              <a:t>Soil Function and Health</a:t>
            </a:r>
          </a:p>
        </p:txBody>
      </p:sp>
      <p:sp>
        <p:nvSpPr>
          <p:cNvPr id="6" name="Content Placeholder 5"/>
          <p:cNvSpPr>
            <a:spLocks noGrp="1"/>
          </p:cNvSpPr>
          <p:nvPr>
            <p:ph sz="half" idx="1"/>
          </p:nvPr>
        </p:nvSpPr>
        <p:spPr>
          <a:xfrm>
            <a:off x="1219200" y="1143000"/>
            <a:ext cx="4038600" cy="4663440"/>
          </a:xfrm>
        </p:spPr>
        <p:txBody>
          <a:bodyPr/>
          <a:lstStyle/>
          <a:p>
            <a:r>
              <a:rPr lang="en-US" dirty="0"/>
              <a:t>Need a balanced approach and perspective</a:t>
            </a:r>
          </a:p>
          <a:p>
            <a:r>
              <a:rPr lang="en-US" dirty="0"/>
              <a:t>Performance is optimized</a:t>
            </a:r>
          </a:p>
          <a:p>
            <a:r>
              <a:rPr lang="en-US" dirty="0"/>
              <a:t>Normal and not restricted</a:t>
            </a:r>
          </a:p>
          <a:p>
            <a:r>
              <a:rPr lang="en-US" dirty="0"/>
              <a:t>Not spending money on what you don’t need!</a:t>
            </a:r>
          </a:p>
        </p:txBody>
      </p:sp>
      <p:graphicFrame>
        <p:nvGraphicFramePr>
          <p:cNvPr id="5" name="Diagram 4"/>
          <p:cNvGraphicFramePr/>
          <p:nvPr>
            <p:extLst>
              <p:ext uri="{D42A27DB-BD31-4B8C-83A1-F6EECF244321}">
                <p14:modId xmlns:p14="http://schemas.microsoft.com/office/powerpoint/2010/main" val="841046592"/>
              </p:ext>
            </p:extLst>
          </p:nvPr>
        </p:nvGraphicFramePr>
        <p:xfrm>
          <a:off x="4038600" y="12192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8430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normAutofit fontScale="90000"/>
          </a:bodyPr>
          <a:lstStyle/>
          <a:p>
            <a:pPr algn="ctr"/>
            <a:r>
              <a:rPr lang="en-US" dirty="0"/>
              <a:t>Managing for Healthy Soil Processes </a:t>
            </a:r>
          </a:p>
        </p:txBody>
      </p:sp>
      <p:graphicFrame>
        <p:nvGraphicFramePr>
          <p:cNvPr id="7" name="Diagram 6"/>
          <p:cNvGraphicFramePr/>
          <p:nvPr>
            <p:extLst>
              <p:ext uri="{D42A27DB-BD31-4B8C-83A1-F6EECF244321}">
                <p14:modId xmlns:p14="http://schemas.microsoft.com/office/powerpoint/2010/main" val="1775349714"/>
              </p:ext>
            </p:extLst>
          </p:nvPr>
        </p:nvGraphicFramePr>
        <p:xfrm>
          <a:off x="1600200" y="914400"/>
          <a:ext cx="6629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p:cNvSpPr txBox="1"/>
          <p:nvPr/>
        </p:nvSpPr>
        <p:spPr>
          <a:xfrm>
            <a:off x="1600200" y="5105400"/>
            <a:ext cx="6934200" cy="461665"/>
          </a:xfrm>
          <a:prstGeom prst="rect">
            <a:avLst/>
          </a:prstGeom>
          <a:noFill/>
        </p:spPr>
        <p:txBody>
          <a:bodyPr wrap="square" rtlCol="0">
            <a:spAutoFit/>
          </a:bodyPr>
          <a:lstStyle/>
          <a:p>
            <a:r>
              <a:rPr lang="en-US" sz="2400" dirty="0"/>
              <a:t>Intersection of Optimum Function and Sustainability</a:t>
            </a: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66987" y="976313"/>
            <a:ext cx="4895825" cy="4100512"/>
          </a:xfrm>
          <a:prstGeom prst="rect">
            <a:avLst/>
          </a:prstGeom>
        </p:spPr>
      </p:pic>
      <p:sp>
        <p:nvSpPr>
          <p:cNvPr id="4" name="Slide Number Placeholder 3"/>
          <p:cNvSpPr>
            <a:spLocks noGrp="1"/>
          </p:cNvSpPr>
          <p:nvPr>
            <p:ph type="sldNum" sz="quarter" idx="12"/>
          </p:nvPr>
        </p:nvSpPr>
        <p:spPr/>
        <p:txBody>
          <a:bodyPr/>
          <a:lstStyle/>
          <a:p>
            <a:fld id="{9FEB04EC-DC7D-4817-B255-D52B1FF7934C}" type="slidenum">
              <a:rPr lang="en-US" smtClean="0"/>
              <a:t>51</a:t>
            </a:fld>
            <a:endParaRPr lang="en-US"/>
          </a:p>
        </p:txBody>
      </p:sp>
    </p:spTree>
    <p:extLst>
      <p:ext uri="{BB962C8B-B14F-4D97-AF65-F5344CB8AC3E}">
        <p14:creationId xmlns:p14="http://schemas.microsoft.com/office/powerpoint/2010/main" val="1131526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normAutofit fontScale="90000"/>
          </a:bodyPr>
          <a:lstStyle/>
          <a:p>
            <a:pPr algn="ctr"/>
            <a:r>
              <a:rPr lang="en-US" dirty="0"/>
              <a:t>Managing for Healthy Soil Processes </a:t>
            </a:r>
          </a:p>
        </p:txBody>
      </p:sp>
      <p:graphicFrame>
        <p:nvGraphicFramePr>
          <p:cNvPr id="7" name="Diagram 6"/>
          <p:cNvGraphicFramePr/>
          <p:nvPr>
            <p:extLst>
              <p:ext uri="{D42A27DB-BD31-4B8C-83A1-F6EECF244321}">
                <p14:modId xmlns:p14="http://schemas.microsoft.com/office/powerpoint/2010/main" val="396148134"/>
              </p:ext>
            </p:extLst>
          </p:nvPr>
        </p:nvGraphicFramePr>
        <p:xfrm>
          <a:off x="1600200" y="914400"/>
          <a:ext cx="66294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4343400" y="3200400"/>
            <a:ext cx="1143000" cy="830997"/>
          </a:xfrm>
          <a:prstGeom prst="rect">
            <a:avLst/>
          </a:prstGeom>
          <a:noFill/>
        </p:spPr>
        <p:txBody>
          <a:bodyPr wrap="square" rtlCol="0">
            <a:spAutoFit/>
          </a:bodyPr>
          <a:lstStyle/>
          <a:p>
            <a:pPr algn="ctr"/>
            <a:r>
              <a:rPr lang="en-US" sz="2400" dirty="0"/>
              <a:t>Soil Health</a:t>
            </a:r>
          </a:p>
        </p:txBody>
      </p:sp>
      <p:sp>
        <p:nvSpPr>
          <p:cNvPr id="10" name="TextBox 9"/>
          <p:cNvSpPr txBox="1"/>
          <p:nvPr/>
        </p:nvSpPr>
        <p:spPr>
          <a:xfrm>
            <a:off x="1600200" y="5105400"/>
            <a:ext cx="6934200" cy="461665"/>
          </a:xfrm>
          <a:prstGeom prst="rect">
            <a:avLst/>
          </a:prstGeom>
          <a:noFill/>
        </p:spPr>
        <p:txBody>
          <a:bodyPr wrap="square" rtlCol="0">
            <a:spAutoFit/>
          </a:bodyPr>
          <a:lstStyle/>
          <a:p>
            <a:r>
              <a:rPr lang="en-US" sz="2400" dirty="0"/>
              <a:t>Intersection of Optimum Function and Sustainability</a:t>
            </a:r>
          </a:p>
        </p:txBody>
      </p:sp>
      <p:sp>
        <p:nvSpPr>
          <p:cNvPr id="3" name="Slide Number Placeholder 2"/>
          <p:cNvSpPr>
            <a:spLocks noGrp="1"/>
          </p:cNvSpPr>
          <p:nvPr>
            <p:ph type="sldNum" sz="quarter" idx="12"/>
          </p:nvPr>
        </p:nvSpPr>
        <p:spPr/>
        <p:txBody>
          <a:bodyPr/>
          <a:lstStyle/>
          <a:p>
            <a:fld id="{9FEB04EC-DC7D-4817-B255-D52B1FF7934C}" type="slidenum">
              <a:rPr lang="en-US" smtClean="0"/>
              <a:t>52</a:t>
            </a:fld>
            <a:endParaRPr lang="en-US"/>
          </a:p>
        </p:txBody>
      </p:sp>
    </p:spTree>
    <p:extLst>
      <p:ext uri="{BB962C8B-B14F-4D97-AF65-F5344CB8AC3E}">
        <p14:creationId xmlns:p14="http://schemas.microsoft.com/office/powerpoint/2010/main" val="557950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52400"/>
            <a:ext cx="4800600" cy="4975245"/>
          </a:xfrm>
          <a:prstGeom prst="rect">
            <a:avLst/>
          </a:prstGeom>
        </p:spPr>
      </p:pic>
      <p:sp>
        <p:nvSpPr>
          <p:cNvPr id="4" name="TextBox 3"/>
          <p:cNvSpPr txBox="1"/>
          <p:nvPr/>
        </p:nvSpPr>
        <p:spPr>
          <a:xfrm>
            <a:off x="7239000" y="4038600"/>
            <a:ext cx="17526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78. </a:t>
            </a:r>
            <a:endParaRPr lang="en-US" dirty="0"/>
          </a:p>
        </p:txBody>
      </p:sp>
    </p:spTree>
    <p:extLst>
      <p:ext uri="{BB962C8B-B14F-4D97-AF65-F5344CB8AC3E}">
        <p14:creationId xmlns:p14="http://schemas.microsoft.com/office/powerpoint/2010/main" val="3140716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can you change? What you cannot change?</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0" y="1447800"/>
            <a:ext cx="5562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FEB04EC-DC7D-4817-B255-D52B1FF7934C}" type="slidenum">
              <a:rPr lang="en-US" smtClean="0"/>
              <a:t>54</a:t>
            </a:fld>
            <a:endParaRPr lang="en-US"/>
          </a:p>
        </p:txBody>
      </p:sp>
    </p:spTree>
    <p:extLst>
      <p:ext uri="{BB962C8B-B14F-4D97-AF65-F5344CB8AC3E}">
        <p14:creationId xmlns:p14="http://schemas.microsoft.com/office/powerpoint/2010/main" val="6285956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Soil Health and Nutrient Availability</a:t>
            </a:r>
          </a:p>
        </p:txBody>
      </p:sp>
      <p:sp>
        <p:nvSpPr>
          <p:cNvPr id="3" name="Content Placeholder 2"/>
          <p:cNvSpPr>
            <a:spLocks noGrp="1"/>
          </p:cNvSpPr>
          <p:nvPr>
            <p:ph idx="1"/>
          </p:nvPr>
        </p:nvSpPr>
        <p:spPr/>
        <p:txBody>
          <a:bodyPr/>
          <a:lstStyle/>
          <a:p>
            <a:r>
              <a:rPr lang="en-US" dirty="0"/>
              <a:t>Role of Decomposition</a:t>
            </a:r>
          </a:p>
          <a:p>
            <a:r>
              <a:rPr lang="en-US" dirty="0"/>
              <a:t>Mineralization</a:t>
            </a:r>
          </a:p>
          <a:p>
            <a:pPr lvl="1">
              <a:buClr>
                <a:srgbClr val="3891A7"/>
              </a:buClr>
            </a:pPr>
            <a:r>
              <a:rPr lang="en-US" dirty="0">
                <a:solidFill>
                  <a:prstClr val="black"/>
                </a:solidFill>
              </a:rPr>
              <a:t>Nitrogen in particular</a:t>
            </a:r>
          </a:p>
          <a:p>
            <a:r>
              <a:rPr lang="en-US" dirty="0"/>
              <a:t>Respiration</a:t>
            </a:r>
          </a:p>
        </p:txBody>
      </p:sp>
      <p:sp>
        <p:nvSpPr>
          <p:cNvPr id="4" name="Slide Number Placeholder 3"/>
          <p:cNvSpPr>
            <a:spLocks noGrp="1"/>
          </p:cNvSpPr>
          <p:nvPr>
            <p:ph type="sldNum" sz="quarter" idx="12"/>
          </p:nvPr>
        </p:nvSpPr>
        <p:spPr/>
        <p:txBody>
          <a:bodyPr/>
          <a:lstStyle/>
          <a:p>
            <a:fld id="{9FEB04EC-DC7D-4817-B255-D52B1FF7934C}" type="slidenum">
              <a:rPr lang="en-US" smtClean="0"/>
              <a:t>55</a:t>
            </a:fld>
            <a:endParaRPr lang="en-US"/>
          </a:p>
        </p:txBody>
      </p:sp>
    </p:spTree>
    <p:extLst>
      <p:ext uri="{BB962C8B-B14F-4D97-AF65-F5344CB8AC3E}">
        <p14:creationId xmlns:p14="http://schemas.microsoft.com/office/powerpoint/2010/main" val="18725766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Content by Percent Volume</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5715000" cy="3078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FEB04EC-DC7D-4817-B255-D52B1FF7934C}" type="slidenum">
              <a:rPr lang="en-US" smtClean="0"/>
              <a:t>56</a:t>
            </a:fld>
            <a:endParaRPr lang="en-US"/>
          </a:p>
        </p:txBody>
      </p:sp>
    </p:spTree>
    <p:extLst>
      <p:ext uri="{BB962C8B-B14F-4D97-AF65-F5344CB8AC3E}">
        <p14:creationId xmlns:p14="http://schemas.microsoft.com/office/powerpoint/2010/main" val="2006429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Fractions of Soil Organic Matter</a:t>
            </a:r>
          </a:p>
        </p:txBody>
      </p:sp>
      <p:pic>
        <p:nvPicPr>
          <p:cNvPr id="11266" name="Picture 2" descr="C:\Users\ebendfel\Downloads\S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47800"/>
            <a:ext cx="5105400" cy="41527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82154" y="4941332"/>
            <a:ext cx="2286000" cy="369332"/>
          </a:xfrm>
          <a:prstGeom prst="rect">
            <a:avLst/>
          </a:prstGeom>
          <a:noFill/>
        </p:spPr>
        <p:txBody>
          <a:bodyPr wrap="square" rtlCol="0">
            <a:spAutoFit/>
          </a:bodyPr>
          <a:lstStyle/>
          <a:p>
            <a:r>
              <a:rPr lang="en-US" dirty="0">
                <a:solidFill>
                  <a:prstClr val="black"/>
                </a:solidFill>
              </a:rPr>
              <a:t>Source: USDA-NRCS</a:t>
            </a:r>
          </a:p>
        </p:txBody>
      </p:sp>
      <p:sp>
        <p:nvSpPr>
          <p:cNvPr id="3" name="Slide Number Placeholder 2"/>
          <p:cNvSpPr>
            <a:spLocks noGrp="1"/>
          </p:cNvSpPr>
          <p:nvPr>
            <p:ph type="sldNum" sz="quarter" idx="12"/>
          </p:nvPr>
        </p:nvSpPr>
        <p:spPr/>
        <p:txBody>
          <a:bodyPr/>
          <a:lstStyle/>
          <a:p>
            <a:fld id="{9FEB04EC-DC7D-4817-B255-D52B1FF7934C}" type="slidenum">
              <a:rPr lang="en-US" smtClean="0"/>
              <a:t>57</a:t>
            </a:fld>
            <a:endParaRPr lang="en-US"/>
          </a:p>
        </p:txBody>
      </p:sp>
    </p:spTree>
    <p:extLst>
      <p:ext uri="{BB962C8B-B14F-4D97-AF65-F5344CB8AC3E}">
        <p14:creationId xmlns:p14="http://schemas.microsoft.com/office/powerpoint/2010/main" val="1257920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smtClean="0"/>
              <a:t>Soil Organic Matter (SOM)</a:t>
            </a:r>
            <a:endParaRPr lang="en-US" dirty="0"/>
          </a:p>
        </p:txBody>
      </p:sp>
      <p:sp>
        <p:nvSpPr>
          <p:cNvPr id="3" name="Content Placeholder 2"/>
          <p:cNvSpPr>
            <a:spLocks noGrp="1"/>
          </p:cNvSpPr>
          <p:nvPr>
            <p:ph idx="1"/>
          </p:nvPr>
        </p:nvSpPr>
        <p:spPr>
          <a:xfrm>
            <a:off x="1435608" y="990600"/>
            <a:ext cx="7288677" cy="4800600"/>
          </a:xfrm>
        </p:spPr>
        <p:txBody>
          <a:bodyPr>
            <a:normAutofit/>
          </a:bodyPr>
          <a:lstStyle/>
          <a:p>
            <a:r>
              <a:rPr lang="en-US" sz="2000" dirty="0" smtClean="0"/>
              <a:t>Is the organic carbon-containing soil component</a:t>
            </a:r>
          </a:p>
          <a:p>
            <a:r>
              <a:rPr lang="en-US" sz="2000" dirty="0" smtClean="0"/>
              <a:t>Its formation and decomposition stores and releases energy and nutrients derived from photosynthesis </a:t>
            </a:r>
            <a:endParaRPr lang="en-US" sz="2000" dirty="0"/>
          </a:p>
        </p:txBody>
      </p:sp>
      <p:pic>
        <p:nvPicPr>
          <p:cNvPr id="4" name="Picture 3"/>
          <p:cNvPicPr>
            <a:picLocks noChangeAspect="1"/>
          </p:cNvPicPr>
          <p:nvPr/>
        </p:nvPicPr>
        <p:blipFill>
          <a:blip r:embed="rId2"/>
          <a:stretch>
            <a:fillRect/>
          </a:stretch>
        </p:blipFill>
        <p:spPr>
          <a:xfrm rot="5995688">
            <a:off x="495795" y="2834509"/>
            <a:ext cx="2684546" cy="1869684"/>
          </a:xfrm>
          <a:prstGeom prst="rect">
            <a:avLst/>
          </a:prstGeom>
        </p:spPr>
      </p:pic>
      <p:pic>
        <p:nvPicPr>
          <p:cNvPr id="7" name="Picture 6"/>
          <p:cNvPicPr>
            <a:picLocks noChangeAspect="1"/>
          </p:cNvPicPr>
          <p:nvPr/>
        </p:nvPicPr>
        <p:blipFill>
          <a:blip r:embed="rId3"/>
          <a:stretch>
            <a:fillRect/>
          </a:stretch>
        </p:blipFill>
        <p:spPr>
          <a:xfrm rot="16200000">
            <a:off x="5069416" y="2359232"/>
            <a:ext cx="4566300" cy="2743438"/>
          </a:xfrm>
          <a:prstGeom prst="rect">
            <a:avLst/>
          </a:prstGeom>
        </p:spPr>
      </p:pic>
      <p:pic>
        <p:nvPicPr>
          <p:cNvPr id="8" name="Picture 7"/>
          <p:cNvPicPr>
            <a:picLocks noChangeAspect="1"/>
          </p:cNvPicPr>
          <p:nvPr/>
        </p:nvPicPr>
        <p:blipFill>
          <a:blip r:embed="rId4"/>
          <a:stretch>
            <a:fillRect/>
          </a:stretch>
        </p:blipFill>
        <p:spPr>
          <a:xfrm rot="6286279">
            <a:off x="2515507" y="2648583"/>
            <a:ext cx="3657917" cy="2189873"/>
          </a:xfrm>
          <a:prstGeom prst="rect">
            <a:avLst/>
          </a:prstGeom>
        </p:spPr>
      </p:pic>
      <p:sp>
        <p:nvSpPr>
          <p:cNvPr id="9" name="TextBox 8"/>
          <p:cNvSpPr txBox="1"/>
          <p:nvPr/>
        </p:nvSpPr>
        <p:spPr>
          <a:xfrm>
            <a:off x="1054608" y="3429000"/>
            <a:ext cx="1078992" cy="646331"/>
          </a:xfrm>
          <a:prstGeom prst="rect">
            <a:avLst/>
          </a:prstGeom>
          <a:noFill/>
        </p:spPr>
        <p:txBody>
          <a:bodyPr wrap="square" rtlCol="0">
            <a:spAutoFit/>
          </a:bodyPr>
          <a:lstStyle/>
          <a:p>
            <a:r>
              <a:rPr lang="en-US" dirty="0" smtClean="0"/>
              <a:t>Mineral</a:t>
            </a:r>
          </a:p>
          <a:p>
            <a:r>
              <a:rPr lang="en-US" dirty="0" smtClean="0"/>
              <a:t>Particles</a:t>
            </a:r>
            <a:endParaRPr lang="en-US" dirty="0"/>
          </a:p>
        </p:txBody>
      </p:sp>
      <p:cxnSp>
        <p:nvCxnSpPr>
          <p:cNvPr id="11" name="Straight Connector 10"/>
          <p:cNvCxnSpPr/>
          <p:nvPr/>
        </p:nvCxnSpPr>
        <p:spPr>
          <a:xfrm flipV="1">
            <a:off x="2590800" y="2819400"/>
            <a:ext cx="1524000" cy="780366"/>
          </a:xfrm>
          <a:prstGeom prst="line">
            <a:avLst/>
          </a:prstGeom>
          <a:ln w="254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2631558" y="3886200"/>
            <a:ext cx="1108586" cy="627966"/>
          </a:xfrm>
          <a:prstGeom prst="line">
            <a:avLst/>
          </a:prstGeom>
          <a:ln w="25400"/>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flipV="1">
            <a:off x="5269992" y="2514600"/>
            <a:ext cx="1740408" cy="945630"/>
          </a:xfrm>
          <a:prstGeom prst="line">
            <a:avLst/>
          </a:prstGeom>
          <a:ln w="25400"/>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5269992" y="3999131"/>
            <a:ext cx="1664208" cy="877669"/>
          </a:xfrm>
          <a:prstGeom prst="line">
            <a:avLst/>
          </a:prstGeom>
          <a:ln w="25400"/>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6781800" y="4126468"/>
            <a:ext cx="1371600" cy="369332"/>
          </a:xfrm>
          <a:prstGeom prst="rect">
            <a:avLst/>
          </a:prstGeom>
          <a:noFill/>
        </p:spPr>
        <p:txBody>
          <a:bodyPr wrap="square" rtlCol="0">
            <a:spAutoFit/>
          </a:bodyPr>
          <a:lstStyle/>
          <a:p>
            <a:r>
              <a:rPr lang="en-US" dirty="0" smtClean="0"/>
              <a:t>Fungi 50%</a:t>
            </a:r>
            <a:endParaRPr lang="en-US" dirty="0"/>
          </a:p>
        </p:txBody>
      </p:sp>
      <p:sp>
        <p:nvSpPr>
          <p:cNvPr id="24" name="TextBox 23"/>
          <p:cNvSpPr txBox="1"/>
          <p:nvPr/>
        </p:nvSpPr>
        <p:spPr>
          <a:xfrm>
            <a:off x="7086600" y="2819400"/>
            <a:ext cx="1676400" cy="923330"/>
          </a:xfrm>
          <a:prstGeom prst="rect">
            <a:avLst/>
          </a:prstGeom>
          <a:noFill/>
        </p:spPr>
        <p:txBody>
          <a:bodyPr wrap="square" rtlCol="0">
            <a:spAutoFit/>
          </a:bodyPr>
          <a:lstStyle/>
          <a:p>
            <a:pPr algn="ctr"/>
            <a:r>
              <a:rPr lang="en-US" dirty="0" smtClean="0"/>
              <a:t>Bacteria &amp; </a:t>
            </a:r>
            <a:r>
              <a:rPr lang="en-US" dirty="0" err="1" smtClean="0"/>
              <a:t>Actinomycetes</a:t>
            </a:r>
            <a:r>
              <a:rPr lang="en-US" dirty="0" smtClean="0"/>
              <a:t> 30%</a:t>
            </a:r>
            <a:endParaRPr lang="en-US" dirty="0"/>
          </a:p>
        </p:txBody>
      </p:sp>
      <p:sp>
        <p:nvSpPr>
          <p:cNvPr id="25" name="TextBox 24"/>
          <p:cNvSpPr txBox="1"/>
          <p:nvPr/>
        </p:nvSpPr>
        <p:spPr>
          <a:xfrm>
            <a:off x="5935621" y="3124200"/>
            <a:ext cx="1150979" cy="646331"/>
          </a:xfrm>
          <a:prstGeom prst="rect">
            <a:avLst/>
          </a:prstGeom>
          <a:noFill/>
        </p:spPr>
        <p:txBody>
          <a:bodyPr wrap="square" rtlCol="0">
            <a:spAutoFit/>
          </a:bodyPr>
          <a:lstStyle/>
          <a:p>
            <a:pPr algn="ctr"/>
            <a:r>
              <a:rPr lang="en-US" dirty="0" smtClean="0"/>
              <a:t>Fauna 10%</a:t>
            </a:r>
            <a:endParaRPr lang="en-US" dirty="0"/>
          </a:p>
        </p:txBody>
      </p:sp>
      <p:sp>
        <p:nvSpPr>
          <p:cNvPr id="26" name="TextBox 25"/>
          <p:cNvSpPr txBox="1"/>
          <p:nvPr/>
        </p:nvSpPr>
        <p:spPr>
          <a:xfrm>
            <a:off x="5955792" y="1905000"/>
            <a:ext cx="2426208" cy="923330"/>
          </a:xfrm>
          <a:prstGeom prst="rect">
            <a:avLst/>
          </a:prstGeom>
          <a:noFill/>
        </p:spPr>
        <p:txBody>
          <a:bodyPr wrap="square" rtlCol="0">
            <a:spAutoFit/>
          </a:bodyPr>
          <a:lstStyle/>
          <a:p>
            <a:r>
              <a:rPr lang="en-US" dirty="0" smtClean="0"/>
              <a:t>Yeast, algae, protozoa, nematodes</a:t>
            </a:r>
          </a:p>
          <a:p>
            <a:r>
              <a:rPr lang="en-US" dirty="0" smtClean="0"/>
              <a:t>10%</a:t>
            </a:r>
            <a:endParaRPr lang="en-US" dirty="0"/>
          </a:p>
        </p:txBody>
      </p:sp>
      <p:sp>
        <p:nvSpPr>
          <p:cNvPr id="27" name="TextBox 26"/>
          <p:cNvSpPr txBox="1"/>
          <p:nvPr/>
        </p:nvSpPr>
        <p:spPr>
          <a:xfrm>
            <a:off x="3352800" y="2057400"/>
            <a:ext cx="1688592" cy="646331"/>
          </a:xfrm>
          <a:prstGeom prst="rect">
            <a:avLst/>
          </a:prstGeom>
          <a:noFill/>
        </p:spPr>
        <p:txBody>
          <a:bodyPr wrap="square" rtlCol="0">
            <a:spAutoFit/>
          </a:bodyPr>
          <a:lstStyle/>
          <a:p>
            <a:r>
              <a:rPr lang="en-US" b="1" dirty="0" smtClean="0">
                <a:solidFill>
                  <a:srgbClr val="8C1843"/>
                </a:solidFill>
              </a:rPr>
              <a:t>Active</a:t>
            </a:r>
            <a:r>
              <a:rPr lang="en-US" dirty="0" smtClean="0"/>
              <a:t> Organic Matter 7 – 21%</a:t>
            </a:r>
            <a:endParaRPr lang="en-US" dirty="0"/>
          </a:p>
        </p:txBody>
      </p:sp>
      <p:cxnSp>
        <p:nvCxnSpPr>
          <p:cNvPr id="29" name="Straight Connector 28"/>
          <p:cNvCxnSpPr/>
          <p:nvPr/>
        </p:nvCxnSpPr>
        <p:spPr>
          <a:xfrm>
            <a:off x="4343400" y="2590800"/>
            <a:ext cx="152400" cy="420469"/>
          </a:xfrm>
          <a:prstGeom prst="line">
            <a:avLst/>
          </a:prstGeom>
          <a:ln w="22225"/>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3540826" y="3886200"/>
            <a:ext cx="1488374" cy="646331"/>
          </a:xfrm>
          <a:prstGeom prst="rect">
            <a:avLst/>
          </a:prstGeom>
          <a:noFill/>
        </p:spPr>
        <p:txBody>
          <a:bodyPr wrap="square" rtlCol="0">
            <a:spAutoFit/>
          </a:bodyPr>
          <a:lstStyle/>
          <a:p>
            <a:pPr algn="ctr"/>
            <a:r>
              <a:rPr lang="en-US" dirty="0" smtClean="0">
                <a:solidFill>
                  <a:schemeClr val="bg1"/>
                </a:solidFill>
              </a:rPr>
              <a:t>Stable humus 70 – 90%</a:t>
            </a:r>
            <a:endParaRPr lang="en-US" dirty="0">
              <a:solidFill>
                <a:schemeClr val="bg1"/>
              </a:solidFill>
            </a:endParaRPr>
          </a:p>
        </p:txBody>
      </p:sp>
      <p:sp>
        <p:nvSpPr>
          <p:cNvPr id="31" name="TextBox 30"/>
          <p:cNvSpPr txBox="1"/>
          <p:nvPr/>
        </p:nvSpPr>
        <p:spPr>
          <a:xfrm>
            <a:off x="1524000" y="4800600"/>
            <a:ext cx="1066800" cy="381000"/>
          </a:xfrm>
          <a:prstGeom prst="rect">
            <a:avLst/>
          </a:prstGeom>
          <a:noFill/>
        </p:spPr>
        <p:txBody>
          <a:bodyPr wrap="square" rtlCol="0">
            <a:spAutoFit/>
          </a:bodyPr>
          <a:lstStyle/>
          <a:p>
            <a:r>
              <a:rPr lang="en-US" dirty="0" smtClean="0"/>
              <a:t>Soil</a:t>
            </a:r>
            <a:endParaRPr lang="en-US" dirty="0"/>
          </a:p>
        </p:txBody>
      </p:sp>
      <p:sp>
        <p:nvSpPr>
          <p:cNvPr id="32" name="TextBox 31"/>
          <p:cNvSpPr txBox="1"/>
          <p:nvPr/>
        </p:nvSpPr>
        <p:spPr>
          <a:xfrm>
            <a:off x="3505200" y="4876800"/>
            <a:ext cx="2154442" cy="369332"/>
          </a:xfrm>
          <a:prstGeom prst="rect">
            <a:avLst/>
          </a:prstGeom>
          <a:noFill/>
        </p:spPr>
        <p:txBody>
          <a:bodyPr wrap="square" rtlCol="0">
            <a:spAutoFit/>
          </a:bodyPr>
          <a:lstStyle/>
          <a:p>
            <a:r>
              <a:rPr lang="en-US" dirty="0" smtClean="0"/>
              <a:t>Soil Organic Matter</a:t>
            </a:r>
            <a:endParaRPr lang="en-US" dirty="0"/>
          </a:p>
        </p:txBody>
      </p:sp>
      <p:sp>
        <p:nvSpPr>
          <p:cNvPr id="33" name="TextBox 32"/>
          <p:cNvSpPr txBox="1"/>
          <p:nvPr/>
        </p:nvSpPr>
        <p:spPr>
          <a:xfrm>
            <a:off x="6324600" y="4876800"/>
            <a:ext cx="2819400" cy="369332"/>
          </a:xfrm>
          <a:prstGeom prst="rect">
            <a:avLst/>
          </a:prstGeom>
          <a:noFill/>
        </p:spPr>
        <p:txBody>
          <a:bodyPr wrap="square" rtlCol="0">
            <a:spAutoFit/>
          </a:bodyPr>
          <a:lstStyle/>
          <a:p>
            <a:r>
              <a:rPr lang="en-US" dirty="0" smtClean="0"/>
              <a:t>Soil Microbial Biomass</a:t>
            </a:r>
            <a:endParaRPr lang="en-US" dirty="0"/>
          </a:p>
        </p:txBody>
      </p:sp>
      <p:sp>
        <p:nvSpPr>
          <p:cNvPr id="34" name="TextBox 33"/>
          <p:cNvSpPr txBox="1"/>
          <p:nvPr/>
        </p:nvSpPr>
        <p:spPr>
          <a:xfrm>
            <a:off x="1905000" y="5257800"/>
            <a:ext cx="6172200" cy="369332"/>
          </a:xfrm>
          <a:prstGeom prst="rect">
            <a:avLst/>
          </a:prstGeom>
          <a:noFill/>
        </p:spPr>
        <p:txBody>
          <a:bodyPr wrap="square" rtlCol="0">
            <a:spAutoFit/>
          </a:bodyPr>
          <a:lstStyle/>
          <a:p>
            <a:r>
              <a:rPr lang="en-US" dirty="0" smtClean="0"/>
              <a:t>Source: </a:t>
            </a:r>
            <a:r>
              <a:rPr lang="en-US" dirty="0" err="1" smtClean="0"/>
              <a:t>Magdoff</a:t>
            </a:r>
            <a:r>
              <a:rPr lang="en-US" dirty="0" smtClean="0"/>
              <a:t> and Van </a:t>
            </a:r>
            <a:r>
              <a:rPr lang="en-US" dirty="0" err="1" smtClean="0"/>
              <a:t>Es</a:t>
            </a:r>
            <a:r>
              <a:rPr lang="en-US" dirty="0" smtClean="0"/>
              <a:t>, 2000. Building Soils for Better Crops</a:t>
            </a:r>
            <a:endParaRPr lang="en-US" dirty="0"/>
          </a:p>
        </p:txBody>
      </p:sp>
      <p:sp>
        <p:nvSpPr>
          <p:cNvPr id="5" name="Slide Number Placeholder 4"/>
          <p:cNvSpPr>
            <a:spLocks noGrp="1"/>
          </p:cNvSpPr>
          <p:nvPr>
            <p:ph type="sldNum" sz="quarter" idx="12"/>
          </p:nvPr>
        </p:nvSpPr>
        <p:spPr/>
        <p:txBody>
          <a:bodyPr/>
          <a:lstStyle/>
          <a:p>
            <a:fld id="{9FEB04EC-DC7D-4817-B255-D52B1FF7934C}" type="slidenum">
              <a:rPr lang="en-US" smtClean="0"/>
              <a:t>58</a:t>
            </a:fld>
            <a:endParaRPr lang="en-US"/>
          </a:p>
        </p:txBody>
      </p:sp>
    </p:spTree>
    <p:extLst>
      <p:ext uri="{BB962C8B-B14F-4D97-AF65-F5344CB8AC3E}">
        <p14:creationId xmlns:p14="http://schemas.microsoft.com/office/powerpoint/2010/main" val="8541296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Soil Aggregates</a:t>
            </a:r>
          </a:p>
        </p:txBody>
      </p:sp>
      <p:sp>
        <p:nvSpPr>
          <p:cNvPr id="7" name="Content Placeholder 6"/>
          <p:cNvSpPr>
            <a:spLocks noGrp="1"/>
          </p:cNvSpPr>
          <p:nvPr>
            <p:ph idx="1"/>
          </p:nvPr>
        </p:nvSpPr>
        <p:spPr/>
        <p:txBody>
          <a:bodyPr/>
          <a:lstStyle/>
          <a:p>
            <a:r>
              <a:rPr lang="en-US" dirty="0" err="1"/>
              <a:t>Micropores</a:t>
            </a:r>
            <a:endParaRPr lang="en-US" dirty="0"/>
          </a:p>
          <a:p>
            <a:r>
              <a:rPr lang="en-US" dirty="0" err="1"/>
              <a:t>Macropores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1600200"/>
            <a:ext cx="4343400" cy="3048000"/>
          </a:xfrm>
          <a:prstGeom prst="rect">
            <a:avLst/>
          </a:prstGeom>
        </p:spPr>
      </p:pic>
      <p:sp>
        <p:nvSpPr>
          <p:cNvPr id="9" name="TextBox 8"/>
          <p:cNvSpPr txBox="1"/>
          <p:nvPr/>
        </p:nvSpPr>
        <p:spPr>
          <a:xfrm>
            <a:off x="5029200" y="5117068"/>
            <a:ext cx="3352800" cy="369332"/>
          </a:xfrm>
          <a:prstGeom prst="rect">
            <a:avLst/>
          </a:prstGeom>
          <a:noFill/>
        </p:spPr>
        <p:txBody>
          <a:bodyPr wrap="square" rtlCol="0">
            <a:spAutoFit/>
          </a:bodyPr>
          <a:lstStyle/>
          <a:p>
            <a:r>
              <a:rPr lang="en-US" dirty="0"/>
              <a:t>Photo courtesy of USDA-NRCS</a:t>
            </a:r>
          </a:p>
        </p:txBody>
      </p:sp>
      <p:sp>
        <p:nvSpPr>
          <p:cNvPr id="3" name="Slide Number Placeholder 2"/>
          <p:cNvSpPr>
            <a:spLocks noGrp="1"/>
          </p:cNvSpPr>
          <p:nvPr>
            <p:ph type="sldNum" sz="quarter" idx="12"/>
          </p:nvPr>
        </p:nvSpPr>
        <p:spPr/>
        <p:txBody>
          <a:bodyPr/>
          <a:lstStyle/>
          <a:p>
            <a:fld id="{9FEB04EC-DC7D-4817-B255-D52B1FF7934C}" type="slidenum">
              <a:rPr lang="en-US" smtClean="0"/>
              <a:t>59</a:t>
            </a:fld>
            <a:endParaRPr lang="en-US"/>
          </a:p>
        </p:txBody>
      </p:sp>
    </p:spTree>
    <p:extLst>
      <p:ext uri="{BB962C8B-B14F-4D97-AF65-F5344CB8AC3E}">
        <p14:creationId xmlns:p14="http://schemas.microsoft.com/office/powerpoint/2010/main" val="4193337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Soil Health Critical?</a:t>
            </a:r>
          </a:p>
        </p:txBody>
      </p:sp>
      <p:sp>
        <p:nvSpPr>
          <p:cNvPr id="4" name="Content Placeholder 3"/>
          <p:cNvSpPr>
            <a:spLocks noGrp="1"/>
          </p:cNvSpPr>
          <p:nvPr>
            <p:ph idx="1"/>
          </p:nvPr>
        </p:nvSpPr>
        <p:spPr>
          <a:xfrm>
            <a:off x="1435100" y="1447800"/>
            <a:ext cx="7499350" cy="3733800"/>
          </a:xfrm>
        </p:spPr>
        <p:txBody>
          <a:bodyPr>
            <a:normAutofit fontScale="85000" lnSpcReduction="20000"/>
          </a:bodyPr>
          <a:lstStyle/>
          <a:p>
            <a:pPr>
              <a:spcAft>
                <a:spcPts val="1200"/>
              </a:spcAft>
            </a:pPr>
            <a:r>
              <a:rPr lang="en-US" dirty="0"/>
              <a:t>Rapidly increasing world population with increased food </a:t>
            </a:r>
            <a:r>
              <a:rPr lang="en-US" dirty="0" smtClean="0"/>
              <a:t>and fiber supply </a:t>
            </a:r>
            <a:r>
              <a:rPr lang="en-US" dirty="0"/>
              <a:t>requirements</a:t>
            </a:r>
          </a:p>
          <a:p>
            <a:pPr>
              <a:spcAft>
                <a:spcPts val="1200"/>
              </a:spcAft>
            </a:pPr>
            <a:r>
              <a:rPr lang="en-US" dirty="0"/>
              <a:t>Continued loss of prime farmland to development</a:t>
            </a:r>
          </a:p>
          <a:p>
            <a:pPr>
              <a:spcAft>
                <a:spcPts val="1200"/>
              </a:spcAft>
            </a:pPr>
            <a:r>
              <a:rPr lang="en-US" dirty="0"/>
              <a:t>Improved long-term sustainable agriculture production</a:t>
            </a:r>
          </a:p>
          <a:p>
            <a:pPr>
              <a:spcAft>
                <a:spcPts val="1200"/>
              </a:spcAft>
            </a:pPr>
            <a:r>
              <a:rPr lang="en-US" dirty="0"/>
              <a:t>Enhanced economic viability</a:t>
            </a:r>
          </a:p>
          <a:p>
            <a:pPr>
              <a:spcAft>
                <a:spcPts val="1200"/>
              </a:spcAft>
            </a:pPr>
            <a:r>
              <a:rPr lang="en-US" dirty="0"/>
              <a:t>Improved environmental resilience</a:t>
            </a:r>
          </a:p>
          <a:p>
            <a:pPr marL="82296" indent="0">
              <a:buNone/>
            </a:pPr>
            <a:endParaRPr lang="en-US" dirty="0"/>
          </a:p>
        </p:txBody>
      </p:sp>
      <p:sp>
        <p:nvSpPr>
          <p:cNvPr id="3" name="Slide Number Placeholder 2"/>
          <p:cNvSpPr>
            <a:spLocks noGrp="1"/>
          </p:cNvSpPr>
          <p:nvPr>
            <p:ph type="sldNum" sz="quarter" idx="12"/>
          </p:nvPr>
        </p:nvSpPr>
        <p:spPr/>
        <p:txBody>
          <a:bodyPr/>
          <a:lstStyle/>
          <a:p>
            <a:fld id="{9FEB04EC-DC7D-4817-B255-D52B1FF7934C}" type="slidenum">
              <a:rPr lang="en-US" smtClean="0"/>
              <a:t>6</a:t>
            </a:fld>
            <a:endParaRPr lang="en-US"/>
          </a:p>
        </p:txBody>
      </p:sp>
    </p:spTree>
    <p:extLst>
      <p:ext uri="{BB962C8B-B14F-4D97-AF65-F5344CB8AC3E}">
        <p14:creationId xmlns:p14="http://schemas.microsoft.com/office/powerpoint/2010/main" val="32325938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 Relationship</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2382821"/>
              </p:ext>
            </p:extLst>
          </p:nvPr>
        </p:nvGraphicFramePr>
        <p:xfrm>
          <a:off x="838200" y="914400"/>
          <a:ext cx="7499350"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9FEB04EC-DC7D-4817-B255-D52B1FF7934C}" type="slidenum">
              <a:rPr lang="en-US" smtClean="0"/>
              <a:t>60</a:t>
            </a:fld>
            <a:endParaRPr lang="en-US"/>
          </a:p>
        </p:txBody>
      </p:sp>
    </p:spTree>
    <p:extLst>
      <p:ext uri="{BB962C8B-B14F-4D97-AF65-F5344CB8AC3E}">
        <p14:creationId xmlns:p14="http://schemas.microsoft.com/office/powerpoint/2010/main" val="444976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r>
              <a:rPr lang="en-US" sz="2400" dirty="0"/>
              <a:t>How con you increase and integrate these principles in your operation? </a:t>
            </a:r>
          </a:p>
          <a:p>
            <a:r>
              <a:rPr lang="en-US" sz="2400" dirty="0"/>
              <a:t>Are there times of year when implementing these principles would be more difficult? </a:t>
            </a:r>
          </a:p>
          <a:p>
            <a:r>
              <a:rPr lang="en-US" sz="2400" dirty="0"/>
              <a:t>Which principles might work best for you with your cropping system? </a:t>
            </a:r>
          </a:p>
          <a:p>
            <a:r>
              <a:rPr lang="en-US" sz="2400" dirty="0"/>
              <a:t>What are the limitations to doing these practices on your farm and how can they be overcome? </a:t>
            </a:r>
          </a:p>
        </p:txBody>
      </p:sp>
      <p:sp>
        <p:nvSpPr>
          <p:cNvPr id="4" name="Slide Number Placeholder 3"/>
          <p:cNvSpPr>
            <a:spLocks noGrp="1"/>
          </p:cNvSpPr>
          <p:nvPr>
            <p:ph type="sldNum" sz="quarter" idx="12"/>
          </p:nvPr>
        </p:nvSpPr>
        <p:spPr/>
        <p:txBody>
          <a:bodyPr/>
          <a:lstStyle/>
          <a:p>
            <a:fld id="{9FEB04EC-DC7D-4817-B255-D52B1FF7934C}" type="slidenum">
              <a:rPr lang="en-US" smtClean="0"/>
              <a:t>61</a:t>
            </a:fld>
            <a:endParaRPr lang="en-US"/>
          </a:p>
        </p:txBody>
      </p:sp>
    </p:spTree>
    <p:extLst>
      <p:ext uri="{BB962C8B-B14F-4D97-AF65-F5344CB8AC3E}">
        <p14:creationId xmlns:p14="http://schemas.microsoft.com/office/powerpoint/2010/main" val="5589343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Module 2: Keeping Soil Covered</a:t>
            </a:r>
          </a:p>
        </p:txBody>
      </p:sp>
      <p:sp>
        <p:nvSpPr>
          <p:cNvPr id="4" name="Content Placeholder 2"/>
          <p:cNvSpPr>
            <a:spLocks noGrp="1"/>
          </p:cNvSpPr>
          <p:nvPr>
            <p:ph idx="1"/>
          </p:nvPr>
        </p:nvSpPr>
        <p:spPr/>
        <p:txBody>
          <a:bodyPr/>
          <a:lstStyle/>
          <a:p>
            <a:r>
              <a:rPr lang="en-US" dirty="0"/>
              <a:t>Objectives and learning outcomes</a:t>
            </a:r>
          </a:p>
          <a:p>
            <a:pPr lvl="1"/>
            <a:r>
              <a:rPr lang="en-US" dirty="0"/>
              <a:t>Principles, Partnering Practices and Illustrations</a:t>
            </a:r>
          </a:p>
          <a:p>
            <a:r>
              <a:rPr lang="en-US" dirty="0"/>
              <a:t>Basic Handout</a:t>
            </a:r>
          </a:p>
          <a:p>
            <a:r>
              <a:rPr lang="en-US" dirty="0"/>
              <a:t>Readings</a:t>
            </a:r>
          </a:p>
          <a:p>
            <a:r>
              <a:rPr lang="en-US" dirty="0"/>
              <a:t>Activity, Demonstration and/or Video</a:t>
            </a:r>
          </a:p>
          <a:p>
            <a:r>
              <a:rPr lang="en-US" dirty="0"/>
              <a:t>Digging Deeper and Additional Resources</a:t>
            </a:r>
          </a:p>
        </p:txBody>
      </p:sp>
      <p:sp>
        <p:nvSpPr>
          <p:cNvPr id="3" name="Slide Number Placeholder 2"/>
          <p:cNvSpPr>
            <a:spLocks noGrp="1"/>
          </p:cNvSpPr>
          <p:nvPr>
            <p:ph type="sldNum" sz="quarter" idx="12"/>
          </p:nvPr>
        </p:nvSpPr>
        <p:spPr/>
        <p:txBody>
          <a:bodyPr/>
          <a:lstStyle/>
          <a:p>
            <a:fld id="{9FEB04EC-DC7D-4817-B255-D52B1FF7934C}" type="slidenum">
              <a:rPr lang="en-US" smtClean="0"/>
              <a:t>62</a:t>
            </a:fld>
            <a:endParaRPr lang="en-US"/>
          </a:p>
        </p:txBody>
      </p:sp>
    </p:spTree>
    <p:extLst>
      <p:ext uri="{BB962C8B-B14F-4D97-AF65-F5344CB8AC3E}">
        <p14:creationId xmlns:p14="http://schemas.microsoft.com/office/powerpoint/2010/main" val="39035376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solidFill>
                  <a:srgbClr val="8C1843"/>
                </a:solidFill>
              </a:rPr>
              <a:t>Keep soil covered</a:t>
            </a:r>
          </a:p>
          <a:p>
            <a:pPr lvl="1"/>
            <a:r>
              <a:rPr lang="en-US" dirty="0"/>
              <a:t>Minimize soil disturbance</a:t>
            </a:r>
          </a:p>
          <a:p>
            <a:pPr lvl="1"/>
            <a:r>
              <a:rPr lang="en-US" dirty="0"/>
              <a:t>Maximize living roots</a:t>
            </a:r>
          </a:p>
          <a:p>
            <a:pPr lvl="1"/>
            <a:r>
              <a:rPr lang="en-US" dirty="0"/>
              <a:t>Energize with diversity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63</a:t>
            </a:fld>
            <a:endParaRPr lang="en-US"/>
          </a:p>
        </p:txBody>
      </p:sp>
    </p:spTree>
    <p:extLst>
      <p:ext uri="{BB962C8B-B14F-4D97-AF65-F5344CB8AC3E}">
        <p14:creationId xmlns:p14="http://schemas.microsoft.com/office/powerpoint/2010/main" val="2216719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52400"/>
            <a:ext cx="7498080" cy="1143000"/>
          </a:xfrm>
        </p:spPr>
        <p:txBody>
          <a:bodyPr/>
          <a:lstStyle/>
          <a:p>
            <a:r>
              <a:rPr lang="en-US" dirty="0"/>
              <a:t>Why keep the soil covered?</a:t>
            </a:r>
          </a:p>
        </p:txBody>
      </p:sp>
      <p:sp>
        <p:nvSpPr>
          <p:cNvPr id="3" name="Content Placeholder 2"/>
          <p:cNvSpPr>
            <a:spLocks noGrp="1"/>
          </p:cNvSpPr>
          <p:nvPr>
            <p:ph idx="1"/>
          </p:nvPr>
        </p:nvSpPr>
        <p:spPr>
          <a:xfrm>
            <a:off x="1435608" y="1143000"/>
            <a:ext cx="7632192" cy="4800600"/>
          </a:xfrm>
        </p:spPr>
        <p:txBody>
          <a:bodyPr/>
          <a:lstStyle/>
          <a:p>
            <a:r>
              <a:rPr lang="en-US" dirty="0"/>
              <a:t>Armor for the soil</a:t>
            </a:r>
          </a:p>
          <a:p>
            <a:pPr lvl="1"/>
            <a:r>
              <a:rPr lang="en-US" dirty="0"/>
              <a:t>Adding new organic matter (crop and forage residues) every year is the most important way to improve and maintain soil health</a:t>
            </a:r>
          </a:p>
          <a:p>
            <a:pPr lvl="1"/>
            <a:r>
              <a:rPr lang="en-US" dirty="0"/>
              <a:t>Bare soil is susceptible to wind and water erosion, evapo-transpiration, extreme surface temperatures, and crusting</a:t>
            </a:r>
          </a:p>
          <a:p>
            <a:pPr lvl="1"/>
            <a:r>
              <a:rPr lang="en-US" dirty="0"/>
              <a:t>110+ degrees soil microorganisms begin to shut down activity</a:t>
            </a:r>
          </a:p>
          <a:p>
            <a:pPr lvl="1"/>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64</a:t>
            </a:fld>
            <a:endParaRPr lang="en-US"/>
          </a:p>
        </p:txBody>
      </p:sp>
    </p:spTree>
    <p:extLst>
      <p:ext uri="{BB962C8B-B14F-4D97-AF65-F5344CB8AC3E}">
        <p14:creationId xmlns:p14="http://schemas.microsoft.com/office/powerpoint/2010/main" val="632722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Residue Management</a:t>
            </a:r>
          </a:p>
        </p:txBody>
      </p:sp>
      <p:sp>
        <p:nvSpPr>
          <p:cNvPr id="3" name="Content Placeholder 2"/>
          <p:cNvSpPr>
            <a:spLocks noGrp="1"/>
          </p:cNvSpPr>
          <p:nvPr>
            <p:ph idx="1"/>
          </p:nvPr>
        </p:nvSpPr>
        <p:spPr/>
        <p:txBody>
          <a:bodyPr/>
          <a:lstStyle/>
          <a:p>
            <a:r>
              <a:rPr lang="en-US"/>
              <a:t>Delayed warming in the spring</a:t>
            </a:r>
          </a:p>
          <a:p>
            <a:r>
              <a:rPr lang="en-US"/>
              <a:t>Diseases</a:t>
            </a:r>
          </a:p>
          <a:p>
            <a:r>
              <a:rPr lang="en-US"/>
              <a:t>Seed/soil contact</a:t>
            </a:r>
          </a:p>
        </p:txBody>
      </p:sp>
      <p:sp>
        <p:nvSpPr>
          <p:cNvPr id="4" name="Slide Number Placeholder 3"/>
          <p:cNvSpPr>
            <a:spLocks noGrp="1"/>
          </p:cNvSpPr>
          <p:nvPr>
            <p:ph type="sldNum" sz="quarter" idx="12"/>
          </p:nvPr>
        </p:nvSpPr>
        <p:spPr/>
        <p:txBody>
          <a:bodyPr/>
          <a:lstStyle/>
          <a:p>
            <a:fld id="{9FEB04EC-DC7D-4817-B255-D52B1FF7934C}" type="slidenum">
              <a:rPr lang="en-US" smtClean="0"/>
              <a:t>65</a:t>
            </a:fld>
            <a:endParaRPr lang="en-US"/>
          </a:p>
        </p:txBody>
      </p:sp>
    </p:spTree>
    <p:extLst>
      <p:ext uri="{BB962C8B-B14F-4D97-AF65-F5344CB8AC3E}">
        <p14:creationId xmlns:p14="http://schemas.microsoft.com/office/powerpoint/2010/main" val="4172616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keep the soil covered?</a:t>
            </a:r>
          </a:p>
        </p:txBody>
      </p:sp>
      <p:sp>
        <p:nvSpPr>
          <p:cNvPr id="3" name="Content Placeholder 2"/>
          <p:cNvSpPr>
            <a:spLocks noGrp="1"/>
          </p:cNvSpPr>
          <p:nvPr>
            <p:ph idx="1"/>
          </p:nvPr>
        </p:nvSpPr>
        <p:spPr/>
        <p:txBody>
          <a:bodyPr/>
          <a:lstStyle/>
          <a:p>
            <a:r>
              <a:rPr lang="en-US" dirty="0">
                <a:hlinkClick r:id="rId3"/>
              </a:rPr>
              <a:t>Under Cover Farmers</a:t>
            </a:r>
            <a:r>
              <a:rPr lang="en-US" dirty="0"/>
              <a:t> </a:t>
            </a:r>
          </a:p>
          <a:p>
            <a:pPr lvl="1"/>
            <a:r>
              <a:rPr lang="en-US" dirty="0"/>
              <a:t>A full length video by USDA-NRCS East National Technology Support Team</a:t>
            </a:r>
          </a:p>
          <a:p>
            <a:r>
              <a:rPr lang="en-US" dirty="0">
                <a:hlinkClick r:id="rId4"/>
              </a:rPr>
              <a:t>Grazing Cover Crops and Benefits for Livestock Operations</a:t>
            </a:r>
            <a:r>
              <a:rPr lang="en-US" dirty="0"/>
              <a:t> </a:t>
            </a:r>
          </a:p>
          <a:p>
            <a:pPr lvl="1"/>
            <a:r>
              <a:rPr lang="en-US" dirty="0"/>
              <a:t>Gabe Brown of Browns Ranch at the National Conference on Cover Crops and Soil Health</a:t>
            </a:r>
          </a:p>
        </p:txBody>
      </p:sp>
      <p:sp>
        <p:nvSpPr>
          <p:cNvPr id="4" name="Slide Number Placeholder 3"/>
          <p:cNvSpPr>
            <a:spLocks noGrp="1"/>
          </p:cNvSpPr>
          <p:nvPr>
            <p:ph type="sldNum" sz="quarter" idx="12"/>
          </p:nvPr>
        </p:nvSpPr>
        <p:spPr/>
        <p:txBody>
          <a:bodyPr/>
          <a:lstStyle/>
          <a:p>
            <a:fld id="{9FEB04EC-DC7D-4817-B255-D52B1FF7934C}" type="slidenum">
              <a:rPr lang="en-US" smtClean="0"/>
              <a:t>66</a:t>
            </a:fld>
            <a:endParaRPr lang="en-US"/>
          </a:p>
        </p:txBody>
      </p:sp>
    </p:spTree>
    <p:extLst>
      <p:ext uri="{BB962C8B-B14F-4D97-AF65-F5344CB8AC3E}">
        <p14:creationId xmlns:p14="http://schemas.microsoft.com/office/powerpoint/2010/main" val="17470597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Healthy Functioning Soil and its Inhabitants</a:t>
            </a:r>
          </a:p>
        </p:txBody>
      </p:sp>
      <p:sp>
        <p:nvSpPr>
          <p:cNvPr id="3" name="Content Placeholder 2"/>
          <p:cNvSpPr>
            <a:spLocks noGrp="1"/>
          </p:cNvSpPr>
          <p:nvPr>
            <p:ph idx="1"/>
          </p:nvPr>
        </p:nvSpPr>
        <p:spPr>
          <a:xfrm>
            <a:off x="1435608" y="1447800"/>
            <a:ext cx="4812792" cy="4800600"/>
          </a:xfrm>
        </p:spPr>
        <p:txBody>
          <a:bodyPr/>
          <a:lstStyle/>
          <a:p>
            <a:r>
              <a:rPr lang="en-US" dirty="0"/>
              <a:t>Need a high quality diet</a:t>
            </a:r>
          </a:p>
          <a:p>
            <a:r>
              <a:rPr lang="en-US" dirty="0"/>
              <a:t>Performance-based like that of an athlete</a:t>
            </a:r>
          </a:p>
          <a:p>
            <a:r>
              <a:rPr lang="en-US" dirty="0"/>
              <a:t>Sufficient protein</a:t>
            </a:r>
          </a:p>
          <a:p>
            <a:r>
              <a:rPr lang="en-US" dirty="0"/>
              <a:t>Balanced carbon</a:t>
            </a:r>
          </a:p>
          <a:p>
            <a:r>
              <a:rPr lang="en-US" dirty="0"/>
              <a:t>Diverse sources for energy and nutrients</a:t>
            </a:r>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26" y="2514600"/>
            <a:ext cx="256791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9FEB04EC-DC7D-4817-B255-D52B1FF7934C}" type="slidenum">
              <a:rPr lang="en-US" smtClean="0"/>
              <a:t>67</a:t>
            </a:fld>
            <a:endParaRPr lang="en-US"/>
          </a:p>
        </p:txBody>
      </p:sp>
    </p:spTree>
    <p:extLst>
      <p:ext uri="{BB962C8B-B14F-4D97-AF65-F5344CB8AC3E}">
        <p14:creationId xmlns:p14="http://schemas.microsoft.com/office/powerpoint/2010/main" val="1799269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591509"/>
            <a:ext cx="6096000" cy="4887874"/>
          </a:xfrm>
          <a:prstGeom prst="rect">
            <a:avLst/>
          </a:prstGeom>
        </p:spPr>
      </p:pic>
      <p:sp>
        <p:nvSpPr>
          <p:cNvPr id="3" name="TextBox 2"/>
          <p:cNvSpPr txBox="1"/>
          <p:nvPr/>
        </p:nvSpPr>
        <p:spPr>
          <a:xfrm>
            <a:off x="6172200" y="6477000"/>
            <a:ext cx="3429000" cy="369332"/>
          </a:xfrm>
          <a:prstGeom prst="rect">
            <a:avLst/>
          </a:prstGeom>
          <a:noFill/>
        </p:spPr>
        <p:txBody>
          <a:bodyPr wrap="square" rtlCol="0">
            <a:spAutoFit/>
          </a:bodyPr>
          <a:lstStyle/>
          <a:p>
            <a:r>
              <a:rPr lang="en-US" dirty="0"/>
              <a:t>Source: Soil Biology Primer</a:t>
            </a:r>
          </a:p>
        </p:txBody>
      </p:sp>
      <p:sp>
        <p:nvSpPr>
          <p:cNvPr id="4" name="TextBox 3"/>
          <p:cNvSpPr txBox="1"/>
          <p:nvPr/>
        </p:nvSpPr>
        <p:spPr>
          <a:xfrm>
            <a:off x="1524000" y="144959"/>
            <a:ext cx="7772400" cy="1446550"/>
          </a:xfrm>
          <a:prstGeom prst="rect">
            <a:avLst/>
          </a:prstGeom>
          <a:noFill/>
        </p:spPr>
        <p:txBody>
          <a:bodyPr wrap="square" rtlCol="0">
            <a:spAutoFit/>
          </a:bodyPr>
          <a:lstStyle/>
          <a:p>
            <a:r>
              <a:rPr lang="en-US" sz="4400" dirty="0">
                <a:solidFill>
                  <a:srgbClr val="8C1843"/>
                </a:solidFill>
                <a:latin typeface="+mj-lt"/>
              </a:rPr>
              <a:t>Are You Managing and Feeding Your Underground Livestock?</a:t>
            </a:r>
          </a:p>
        </p:txBody>
      </p:sp>
    </p:spTree>
    <p:extLst>
      <p:ext uri="{BB962C8B-B14F-4D97-AF65-F5344CB8AC3E}">
        <p14:creationId xmlns:p14="http://schemas.microsoft.com/office/powerpoint/2010/main" val="13062228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Your Whole Team</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20107" y="1524000"/>
            <a:ext cx="4695093" cy="406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9FEB04EC-DC7D-4817-B255-D52B1FF7934C}" type="slidenum">
              <a:rPr lang="en-US" smtClean="0"/>
              <a:t>69</a:t>
            </a:fld>
            <a:endParaRPr lang="en-US"/>
          </a:p>
        </p:txBody>
      </p:sp>
    </p:spTree>
    <p:extLst>
      <p:ext uri="{BB962C8B-B14F-4D97-AF65-F5344CB8AC3E}">
        <p14:creationId xmlns:p14="http://schemas.microsoft.com/office/powerpoint/2010/main" val="1976884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soil health matters?</a:t>
            </a:r>
          </a:p>
        </p:txBody>
      </p:sp>
      <p:sp>
        <p:nvSpPr>
          <p:cNvPr id="3" name="Content Placeholder 2"/>
          <p:cNvSpPr>
            <a:spLocks noGrp="1"/>
          </p:cNvSpPr>
          <p:nvPr>
            <p:ph idx="1"/>
          </p:nvPr>
        </p:nvSpPr>
        <p:spPr>
          <a:xfrm>
            <a:off x="1435608" y="1219200"/>
            <a:ext cx="7498080" cy="4800600"/>
          </a:xfrm>
        </p:spPr>
        <p:txBody>
          <a:bodyPr/>
          <a:lstStyle/>
          <a:p>
            <a:r>
              <a:rPr lang="en-US" dirty="0"/>
              <a:t>High-performing productive </a:t>
            </a:r>
            <a:r>
              <a:rPr lang="en-US" dirty="0" smtClean="0"/>
              <a:t>soils</a:t>
            </a:r>
          </a:p>
          <a:p>
            <a:r>
              <a:rPr lang="en-US" dirty="0" smtClean="0"/>
              <a:t>Increased resilience to extremes</a:t>
            </a:r>
            <a:endParaRPr lang="en-US" dirty="0"/>
          </a:p>
          <a:p>
            <a:r>
              <a:rPr lang="en-US" dirty="0"/>
              <a:t>Reduced production costs</a:t>
            </a:r>
          </a:p>
          <a:p>
            <a:r>
              <a:rPr lang="en-US" dirty="0"/>
              <a:t>Improved profits</a:t>
            </a:r>
          </a:p>
          <a:p>
            <a:r>
              <a:rPr lang="en-US" dirty="0"/>
              <a:t>Protected natural resources</a:t>
            </a:r>
          </a:p>
          <a:p>
            <a:r>
              <a:rPr lang="en-US" dirty="0"/>
              <a:t>Improved </a:t>
            </a:r>
            <a:r>
              <a:rPr lang="en-US" dirty="0" smtClean="0"/>
              <a:t>air and water quality</a:t>
            </a:r>
            <a:endParaRPr lang="en-US" dirty="0"/>
          </a:p>
          <a:p>
            <a:r>
              <a:rPr lang="en-US" dirty="0"/>
              <a:t>Improved biodiversity and wildlife habitat</a:t>
            </a:r>
          </a:p>
        </p:txBody>
      </p:sp>
      <p:sp>
        <p:nvSpPr>
          <p:cNvPr id="4" name="Slide Number Placeholder 3"/>
          <p:cNvSpPr>
            <a:spLocks noGrp="1"/>
          </p:cNvSpPr>
          <p:nvPr>
            <p:ph type="sldNum" sz="quarter" idx="12"/>
          </p:nvPr>
        </p:nvSpPr>
        <p:spPr/>
        <p:txBody>
          <a:bodyPr/>
          <a:lstStyle/>
          <a:p>
            <a:fld id="{9FEB04EC-DC7D-4817-B255-D52B1FF7934C}" type="slidenum">
              <a:rPr lang="en-US" smtClean="0"/>
              <a:t>7</a:t>
            </a:fld>
            <a:endParaRPr lang="en-US" dirty="0"/>
          </a:p>
        </p:txBody>
      </p:sp>
    </p:spTree>
    <p:extLst>
      <p:ext uri="{BB962C8B-B14F-4D97-AF65-F5344CB8AC3E}">
        <p14:creationId xmlns:p14="http://schemas.microsoft.com/office/powerpoint/2010/main" val="402518646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rbon_cycle_diagram_ucar_620x600.jpg"/>
          <p:cNvPicPr>
            <a:picLocks noGrp="1" noChangeAspect="1"/>
          </p:cNvPicPr>
          <p:nvPr>
            <p:ph idx="1"/>
          </p:nvPr>
        </p:nvPicPr>
        <p:blipFill>
          <a:blip r:embed="rId3"/>
          <a:stretch>
            <a:fillRect/>
          </a:stretch>
        </p:blipFill>
        <p:spPr>
          <a:xfrm>
            <a:off x="1746250" y="271463"/>
            <a:ext cx="6669696" cy="5262562"/>
          </a:xfrm>
        </p:spPr>
      </p:pic>
      <p:sp>
        <p:nvSpPr>
          <p:cNvPr id="2" name="Slide Number Placeholder 1"/>
          <p:cNvSpPr>
            <a:spLocks noGrp="1"/>
          </p:cNvSpPr>
          <p:nvPr>
            <p:ph type="sldNum" sz="quarter" idx="12"/>
          </p:nvPr>
        </p:nvSpPr>
        <p:spPr/>
        <p:txBody>
          <a:bodyPr/>
          <a:lstStyle/>
          <a:p>
            <a:fld id="{9FEB04EC-DC7D-4817-B255-D52B1FF7934C}" type="slidenum">
              <a:rPr lang="en-US" smtClean="0"/>
              <a:t>70</a:t>
            </a:fld>
            <a:endParaRPr lang="en-US"/>
          </a:p>
        </p:txBody>
      </p:sp>
    </p:spTree>
    <p:extLst>
      <p:ext uri="{BB962C8B-B14F-4D97-AF65-F5344CB8AC3E}">
        <p14:creationId xmlns:p14="http://schemas.microsoft.com/office/powerpoint/2010/main" val="40665872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itrogen-cycle-03172012.jpg"/>
          <p:cNvPicPr>
            <a:picLocks noGrp="1" noChangeAspect="1"/>
          </p:cNvPicPr>
          <p:nvPr>
            <p:ph idx="1"/>
          </p:nvPr>
        </p:nvPicPr>
        <p:blipFill>
          <a:blip r:embed="rId3"/>
          <a:stretch>
            <a:fillRect/>
          </a:stretch>
        </p:blipFill>
        <p:spPr>
          <a:xfrm>
            <a:off x="1710590" y="462224"/>
            <a:ext cx="6698596" cy="5009520"/>
          </a:xfrm>
        </p:spPr>
      </p:pic>
      <p:sp>
        <p:nvSpPr>
          <p:cNvPr id="2" name="Slide Number Placeholder 1"/>
          <p:cNvSpPr>
            <a:spLocks noGrp="1"/>
          </p:cNvSpPr>
          <p:nvPr>
            <p:ph type="sldNum" sz="quarter" idx="12"/>
          </p:nvPr>
        </p:nvSpPr>
        <p:spPr/>
        <p:txBody>
          <a:bodyPr/>
          <a:lstStyle/>
          <a:p>
            <a:fld id="{9FEB04EC-DC7D-4817-B255-D52B1FF7934C}" type="slidenum">
              <a:rPr lang="en-US" smtClean="0"/>
              <a:t>71</a:t>
            </a:fld>
            <a:endParaRPr lang="en-US"/>
          </a:p>
        </p:txBody>
      </p:sp>
    </p:spTree>
    <p:extLst>
      <p:ext uri="{BB962C8B-B14F-4D97-AF65-F5344CB8AC3E}">
        <p14:creationId xmlns:p14="http://schemas.microsoft.com/office/powerpoint/2010/main" val="1012618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sphorus_Cycle_copy.jpg"/>
          <p:cNvPicPr>
            <a:picLocks noGrp="1" noChangeAspect="1"/>
          </p:cNvPicPr>
          <p:nvPr>
            <p:ph idx="1"/>
          </p:nvPr>
        </p:nvPicPr>
        <p:blipFill>
          <a:blip r:embed="rId3"/>
          <a:stretch>
            <a:fillRect/>
          </a:stretch>
        </p:blipFill>
        <p:spPr>
          <a:xfrm>
            <a:off x="1885776" y="560047"/>
            <a:ext cx="6415839" cy="4800600"/>
          </a:xfrm>
        </p:spPr>
      </p:pic>
      <p:sp>
        <p:nvSpPr>
          <p:cNvPr id="2" name="Slide Number Placeholder 1"/>
          <p:cNvSpPr>
            <a:spLocks noGrp="1"/>
          </p:cNvSpPr>
          <p:nvPr>
            <p:ph type="sldNum" sz="quarter" idx="12"/>
          </p:nvPr>
        </p:nvSpPr>
        <p:spPr/>
        <p:txBody>
          <a:bodyPr/>
          <a:lstStyle/>
          <a:p>
            <a:fld id="{9FEB04EC-DC7D-4817-B255-D52B1FF7934C}" type="slidenum">
              <a:rPr lang="en-US" smtClean="0"/>
              <a:t>72</a:t>
            </a:fld>
            <a:endParaRPr lang="en-US"/>
          </a:p>
        </p:txBody>
      </p:sp>
    </p:spTree>
    <p:extLst>
      <p:ext uri="{BB962C8B-B14F-4D97-AF65-F5344CB8AC3E}">
        <p14:creationId xmlns:p14="http://schemas.microsoft.com/office/powerpoint/2010/main" val="28913756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ulfurCycle.jpg"/>
          <p:cNvPicPr>
            <a:picLocks noGrp="1" noChangeAspect="1"/>
          </p:cNvPicPr>
          <p:nvPr>
            <p:ph idx="1"/>
          </p:nvPr>
        </p:nvPicPr>
        <p:blipFill>
          <a:blip r:embed="rId3"/>
          <a:stretch>
            <a:fillRect/>
          </a:stretch>
        </p:blipFill>
        <p:spPr>
          <a:xfrm>
            <a:off x="1885776" y="540397"/>
            <a:ext cx="6403025" cy="4800600"/>
          </a:xfrm>
        </p:spPr>
      </p:pic>
      <p:sp>
        <p:nvSpPr>
          <p:cNvPr id="2" name="Slide Number Placeholder 1"/>
          <p:cNvSpPr>
            <a:spLocks noGrp="1"/>
          </p:cNvSpPr>
          <p:nvPr>
            <p:ph type="sldNum" sz="quarter" idx="12"/>
          </p:nvPr>
        </p:nvSpPr>
        <p:spPr/>
        <p:txBody>
          <a:bodyPr/>
          <a:lstStyle/>
          <a:p>
            <a:fld id="{9FEB04EC-DC7D-4817-B255-D52B1FF7934C}" type="slidenum">
              <a:rPr lang="en-US" smtClean="0"/>
              <a:t>73</a:t>
            </a:fld>
            <a:endParaRPr lang="en-US"/>
          </a:p>
        </p:txBody>
      </p:sp>
    </p:spTree>
    <p:extLst>
      <p:ext uri="{BB962C8B-B14F-4D97-AF65-F5344CB8AC3E}">
        <p14:creationId xmlns:p14="http://schemas.microsoft.com/office/powerpoint/2010/main" val="6808038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0"/>
            <a:ext cx="7498080" cy="1143000"/>
          </a:xfrm>
        </p:spPr>
        <p:txBody>
          <a:bodyPr/>
          <a:lstStyle/>
          <a:p>
            <a:r>
              <a:rPr lang="en-US" dirty="0"/>
              <a:t>Importance of Cover Crop </a:t>
            </a:r>
          </a:p>
        </p:txBody>
      </p:sp>
      <p:sp>
        <p:nvSpPr>
          <p:cNvPr id="3" name="Content Placeholder 2"/>
          <p:cNvSpPr>
            <a:spLocks noGrp="1"/>
          </p:cNvSpPr>
          <p:nvPr>
            <p:ph idx="1"/>
          </p:nvPr>
        </p:nvSpPr>
        <p:spPr>
          <a:xfrm>
            <a:off x="1371600" y="1143000"/>
            <a:ext cx="7498080" cy="4800600"/>
          </a:xfrm>
        </p:spPr>
        <p:txBody>
          <a:bodyPr>
            <a:normAutofit lnSpcReduction="10000"/>
          </a:bodyPr>
          <a:lstStyle/>
          <a:p>
            <a:r>
              <a:rPr lang="en-US" dirty="0"/>
              <a:t>Primer for biological activity</a:t>
            </a:r>
          </a:p>
          <a:p>
            <a:r>
              <a:rPr lang="en-US" dirty="0"/>
              <a:t>Increase the decomposition of woody surface residues</a:t>
            </a:r>
          </a:p>
          <a:p>
            <a:r>
              <a:rPr lang="en-US" dirty="0"/>
              <a:t>Reduce diseases the next year</a:t>
            </a:r>
          </a:p>
          <a:p>
            <a:r>
              <a:rPr lang="en-US" dirty="0"/>
              <a:t>Suppress weed pressure</a:t>
            </a:r>
          </a:p>
          <a:p>
            <a:r>
              <a:rPr lang="en-US" dirty="0"/>
              <a:t>Maintain biological activity longer in the season</a:t>
            </a:r>
          </a:p>
          <a:p>
            <a:r>
              <a:rPr lang="en-US" dirty="0"/>
              <a:t>Increase N and C mineralization</a:t>
            </a:r>
          </a:p>
          <a:p>
            <a:r>
              <a:rPr lang="en-US" dirty="0"/>
              <a:t>Enhance nutrient cycling</a:t>
            </a:r>
          </a:p>
        </p:txBody>
      </p:sp>
      <p:sp>
        <p:nvSpPr>
          <p:cNvPr id="4" name="Slide Number Placeholder 3"/>
          <p:cNvSpPr>
            <a:spLocks noGrp="1"/>
          </p:cNvSpPr>
          <p:nvPr>
            <p:ph type="sldNum" sz="quarter" idx="12"/>
          </p:nvPr>
        </p:nvSpPr>
        <p:spPr/>
        <p:txBody>
          <a:bodyPr/>
          <a:lstStyle/>
          <a:p>
            <a:fld id="{9FEB04EC-DC7D-4817-B255-D52B1FF7934C}" type="slidenum">
              <a:rPr lang="en-US" smtClean="0"/>
              <a:t>74</a:t>
            </a:fld>
            <a:endParaRPr lang="en-US"/>
          </a:p>
        </p:txBody>
      </p:sp>
    </p:spTree>
    <p:extLst>
      <p:ext uri="{BB962C8B-B14F-4D97-AF65-F5344CB8AC3E}">
        <p14:creationId xmlns:p14="http://schemas.microsoft.com/office/powerpoint/2010/main" val="27383796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Cover Crops and Their Uses</a:t>
            </a:r>
          </a:p>
        </p:txBody>
      </p:sp>
      <p:sp>
        <p:nvSpPr>
          <p:cNvPr id="3" name="Content Placeholder 2"/>
          <p:cNvSpPr>
            <a:spLocks noGrp="1"/>
          </p:cNvSpPr>
          <p:nvPr>
            <p:ph idx="1"/>
          </p:nvPr>
        </p:nvSpPr>
        <p:spPr/>
        <p:txBody>
          <a:bodyPr/>
          <a:lstStyle/>
          <a:p>
            <a:r>
              <a:rPr lang="en-US"/>
              <a:t>Green manures</a:t>
            </a:r>
          </a:p>
          <a:p>
            <a:r>
              <a:rPr lang="en-US"/>
              <a:t>Living mulches</a:t>
            </a:r>
          </a:p>
          <a:p>
            <a:r>
              <a:rPr lang="en-US"/>
              <a:t>Residue mulches</a:t>
            </a:r>
          </a:p>
          <a:p>
            <a:r>
              <a:rPr lang="en-US"/>
              <a:t>Catch crops</a:t>
            </a:r>
          </a:p>
          <a:p>
            <a:r>
              <a:rPr lang="en-US"/>
              <a:t>Forages</a:t>
            </a:r>
          </a:p>
        </p:txBody>
      </p:sp>
      <p:sp>
        <p:nvSpPr>
          <p:cNvPr id="4" name="Slide Number Placeholder 3"/>
          <p:cNvSpPr>
            <a:spLocks noGrp="1"/>
          </p:cNvSpPr>
          <p:nvPr>
            <p:ph type="sldNum" sz="quarter" idx="12"/>
          </p:nvPr>
        </p:nvSpPr>
        <p:spPr/>
        <p:txBody>
          <a:bodyPr/>
          <a:lstStyle/>
          <a:p>
            <a:fld id="{9FEB04EC-DC7D-4817-B255-D52B1FF7934C}" type="slidenum">
              <a:rPr lang="en-US" smtClean="0"/>
              <a:t>75</a:t>
            </a:fld>
            <a:endParaRPr lang="en-US"/>
          </a:p>
        </p:txBody>
      </p:sp>
    </p:spTree>
    <p:extLst>
      <p:ext uri="{BB962C8B-B14F-4D97-AF65-F5344CB8AC3E}">
        <p14:creationId xmlns:p14="http://schemas.microsoft.com/office/powerpoint/2010/main" val="25913046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76200"/>
            <a:ext cx="7498080" cy="1143000"/>
          </a:xfrm>
        </p:spPr>
        <p:txBody>
          <a:bodyPr/>
          <a:lstStyle/>
          <a:p>
            <a:r>
              <a:rPr lang="en-US" dirty="0" smtClean="0"/>
              <a:t>Benefits of Cover Crops</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1" y="979609"/>
            <a:ext cx="5423918" cy="4278192"/>
          </a:xfrm>
          <a:prstGeom prst="rect">
            <a:avLst/>
          </a:prstGeom>
        </p:spPr>
      </p:pic>
      <p:sp>
        <p:nvSpPr>
          <p:cNvPr id="4" name="TextBox 3"/>
          <p:cNvSpPr txBox="1"/>
          <p:nvPr/>
        </p:nvSpPr>
        <p:spPr>
          <a:xfrm>
            <a:off x="7467600" y="4038600"/>
            <a:ext cx="1752600" cy="1200329"/>
          </a:xfrm>
          <a:prstGeom prst="rect">
            <a:avLst/>
          </a:prstGeom>
          <a:noFill/>
        </p:spPr>
        <p:txBody>
          <a:bodyPr wrap="square" rtlCol="0">
            <a:spAutoFit/>
          </a:bodyPr>
          <a:lstStyle/>
          <a:p>
            <a:r>
              <a:rPr lang="en-US" dirty="0" err="1" smtClean="0"/>
              <a:t>Magdoff</a:t>
            </a:r>
            <a:r>
              <a:rPr lang="en-US" dirty="0" smtClean="0"/>
              <a:t> and Van </a:t>
            </a:r>
            <a:r>
              <a:rPr lang="en-US" dirty="0" err="1" smtClean="0"/>
              <a:t>Es</a:t>
            </a:r>
            <a:r>
              <a:rPr lang="en-US" dirty="0" smtClean="0"/>
              <a:t>, 2009. Building Soils for Better Crops. p. 102. </a:t>
            </a:r>
            <a:endParaRPr lang="en-US" dirty="0"/>
          </a:p>
        </p:txBody>
      </p:sp>
    </p:spTree>
    <p:extLst>
      <p:ext uri="{BB962C8B-B14F-4D97-AF65-F5344CB8AC3E}">
        <p14:creationId xmlns:p14="http://schemas.microsoft.com/office/powerpoint/2010/main" val="1064234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0"/>
            <a:ext cx="7127748" cy="5301687"/>
          </a:xfrm>
          <a:prstGeom prst="rect">
            <a:avLst/>
          </a:prstGeom>
        </p:spPr>
      </p:pic>
      <p:sp>
        <p:nvSpPr>
          <p:cNvPr id="5" name="TextBox 4"/>
          <p:cNvSpPr txBox="1"/>
          <p:nvPr/>
        </p:nvSpPr>
        <p:spPr>
          <a:xfrm>
            <a:off x="6520339" y="5012308"/>
            <a:ext cx="2321909" cy="282388"/>
          </a:xfrm>
          <a:prstGeom prst="rect">
            <a:avLst/>
          </a:prstGeom>
          <a:noFill/>
        </p:spPr>
        <p:txBody>
          <a:bodyPr wrap="square" rtlCol="0">
            <a:spAutoFit/>
          </a:bodyPr>
          <a:lstStyle/>
          <a:p>
            <a:pPr algn="ctr"/>
            <a:r>
              <a:rPr lang="en-US" sz="1200" dirty="0" smtClean="0">
                <a:solidFill>
                  <a:prstClr val="black"/>
                </a:solidFill>
                <a:latin typeface="Helvetica Neue" charset="0"/>
                <a:ea typeface="Helvetica Neue" charset="0"/>
                <a:cs typeface="Helvetica Neue" charset="0"/>
              </a:rPr>
              <a:t>Illustration by </a:t>
            </a:r>
            <a:r>
              <a:rPr lang="en-US" sz="1200" dirty="0" err="1" smtClean="0">
                <a:solidFill>
                  <a:prstClr val="black"/>
                </a:solidFill>
                <a:latin typeface="Helvetica Neue" charset="0"/>
                <a:ea typeface="Helvetica Neue" charset="0"/>
                <a:cs typeface="Helvetica Neue" charset="0"/>
              </a:rPr>
              <a:t>Carlyn</a:t>
            </a:r>
            <a:r>
              <a:rPr lang="en-US" sz="1200" dirty="0" smtClean="0">
                <a:solidFill>
                  <a:prstClr val="black"/>
                </a:solidFill>
                <a:latin typeface="Helvetica Neue" charset="0"/>
                <a:ea typeface="Helvetica Neue" charset="0"/>
                <a:cs typeface="Helvetica Neue" charset="0"/>
              </a:rPr>
              <a:t> Iverson.</a:t>
            </a:r>
            <a:endParaRPr lang="en-US" sz="12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7965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228600"/>
            <a:ext cx="7758546" cy="5334000"/>
          </a:xfrm>
          <a:prstGeom prst="rect">
            <a:avLst/>
          </a:prstGeom>
        </p:spPr>
      </p:pic>
      <p:sp>
        <p:nvSpPr>
          <p:cNvPr id="5" name="TextBox 4"/>
          <p:cNvSpPr txBox="1"/>
          <p:nvPr/>
        </p:nvSpPr>
        <p:spPr>
          <a:xfrm>
            <a:off x="3276600" y="4953000"/>
            <a:ext cx="4876800" cy="276999"/>
          </a:xfrm>
          <a:prstGeom prst="rect">
            <a:avLst/>
          </a:prstGeom>
          <a:noFill/>
        </p:spPr>
        <p:txBody>
          <a:bodyPr wrap="square" rtlCol="0">
            <a:spAutoFit/>
          </a:bodyPr>
          <a:lstStyle/>
          <a:p>
            <a:pPr algn="ctr"/>
            <a:r>
              <a:rPr lang="en-US" sz="1200" dirty="0" smtClean="0">
                <a:solidFill>
                  <a:prstClr val="black"/>
                </a:solidFill>
                <a:latin typeface="Helvetica Neue" charset="0"/>
                <a:ea typeface="Helvetica Neue" charset="0"/>
                <a:cs typeface="Helvetica Neue" charset="0"/>
              </a:rPr>
              <a:t>Illustration design by </a:t>
            </a:r>
            <a:r>
              <a:rPr lang="en-US" sz="1200" dirty="0" err="1" smtClean="0">
                <a:solidFill>
                  <a:prstClr val="black"/>
                </a:solidFill>
                <a:latin typeface="Helvetica Neue" charset="0"/>
                <a:ea typeface="Helvetica Neue" charset="0"/>
                <a:cs typeface="Helvetica Neue" charset="0"/>
              </a:rPr>
              <a:t>Carlyn</a:t>
            </a:r>
            <a:r>
              <a:rPr lang="en-US" sz="1200" dirty="0" smtClean="0">
                <a:solidFill>
                  <a:prstClr val="black"/>
                </a:solidFill>
                <a:latin typeface="Helvetica Neue" charset="0"/>
                <a:ea typeface="Helvetica Neue" charset="0"/>
                <a:cs typeface="Helvetica Neue" charset="0"/>
              </a:rPr>
              <a:t> Iverson; concept from Michael Lehman.</a:t>
            </a:r>
            <a:endParaRPr lang="en-US" sz="1200" dirty="0">
              <a:solidFill>
                <a:prstClr val="black"/>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2945266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37146127"/>
              </p:ext>
            </p:extLst>
          </p:nvPr>
        </p:nvGraphicFramePr>
        <p:xfrm>
          <a:off x="-1" y="762000"/>
          <a:ext cx="9144000" cy="6095997"/>
        </p:xfrm>
        <a:graphic>
          <a:graphicData uri="http://schemas.openxmlformats.org/drawingml/2006/table">
            <a:tbl>
              <a:tblPr firstRow="1" bandRow="1">
                <a:tableStyleId>{5C22544A-7EE6-4342-B048-85BDC9FD1C3A}</a:tableStyleId>
              </a:tblPr>
              <a:tblGrid>
                <a:gridCol w="2136449">
                  <a:extLst>
                    <a:ext uri="{9D8B030D-6E8A-4147-A177-3AD203B41FA5}">
                      <a16:colId xmlns:a16="http://schemas.microsoft.com/office/drawing/2014/main" val="20000"/>
                    </a:ext>
                  </a:extLst>
                </a:gridCol>
                <a:gridCol w="2076963">
                  <a:extLst>
                    <a:ext uri="{9D8B030D-6E8A-4147-A177-3AD203B41FA5}">
                      <a16:colId xmlns:a16="http://schemas.microsoft.com/office/drawing/2014/main" val="20001"/>
                    </a:ext>
                  </a:extLst>
                </a:gridCol>
                <a:gridCol w="1703294">
                  <a:extLst>
                    <a:ext uri="{9D8B030D-6E8A-4147-A177-3AD203B41FA5}">
                      <a16:colId xmlns:a16="http://schemas.microsoft.com/office/drawing/2014/main" val="20002"/>
                    </a:ext>
                  </a:extLst>
                </a:gridCol>
                <a:gridCol w="1613647">
                  <a:extLst>
                    <a:ext uri="{9D8B030D-6E8A-4147-A177-3AD203B41FA5}">
                      <a16:colId xmlns:a16="http://schemas.microsoft.com/office/drawing/2014/main" val="20003"/>
                    </a:ext>
                  </a:extLst>
                </a:gridCol>
                <a:gridCol w="1613647">
                  <a:extLst>
                    <a:ext uri="{9D8B030D-6E8A-4147-A177-3AD203B41FA5}">
                      <a16:colId xmlns:a16="http://schemas.microsoft.com/office/drawing/2014/main" val="20004"/>
                    </a:ext>
                  </a:extLst>
                </a:gridCol>
              </a:tblGrid>
              <a:tr h="677333">
                <a:tc>
                  <a:txBody>
                    <a:bodyPr/>
                    <a:lstStyle/>
                    <a:p>
                      <a:pPr algn="ctr"/>
                      <a:r>
                        <a:rPr lang="en-US" dirty="0"/>
                        <a:t>Biomass (</a:t>
                      </a:r>
                      <a:r>
                        <a:rPr lang="en-US" dirty="0" err="1"/>
                        <a:t>lb</a:t>
                      </a:r>
                      <a:r>
                        <a:rPr lang="en-US" dirty="0"/>
                        <a:t>/A)</a:t>
                      </a:r>
                    </a:p>
                  </a:txBody>
                  <a:tcPr>
                    <a:solidFill>
                      <a:srgbClr val="50748A"/>
                    </a:solidFill>
                  </a:tcPr>
                </a:tc>
                <a:tc>
                  <a:txBody>
                    <a:bodyPr/>
                    <a:lstStyle/>
                    <a:p>
                      <a:pPr algn="ctr"/>
                      <a:r>
                        <a:rPr lang="en-US" dirty="0"/>
                        <a:t>Nitrogen (</a:t>
                      </a:r>
                      <a:r>
                        <a:rPr lang="en-US" dirty="0" err="1"/>
                        <a:t>lb</a:t>
                      </a:r>
                      <a:r>
                        <a:rPr lang="en-US" dirty="0"/>
                        <a:t> N/A)</a:t>
                      </a:r>
                    </a:p>
                  </a:txBody>
                  <a:tcPr>
                    <a:solidFill>
                      <a:srgbClr val="50748A"/>
                    </a:solidFill>
                  </a:tcPr>
                </a:tc>
                <a:tc>
                  <a:txBody>
                    <a:bodyPr/>
                    <a:lstStyle/>
                    <a:p>
                      <a:pPr algn="ctr"/>
                      <a:r>
                        <a:rPr lang="en-US" dirty="0" err="1"/>
                        <a:t>Beneficials</a:t>
                      </a:r>
                      <a:endParaRPr lang="en-US" dirty="0"/>
                    </a:p>
                  </a:txBody>
                  <a:tcPr>
                    <a:solidFill>
                      <a:srgbClr val="50748A"/>
                    </a:solidFill>
                  </a:tcPr>
                </a:tc>
                <a:tc>
                  <a:txBody>
                    <a:bodyPr/>
                    <a:lstStyle/>
                    <a:p>
                      <a:pPr algn="ctr"/>
                      <a:r>
                        <a:rPr lang="en-US" dirty="0"/>
                        <a:t>Weed Control</a:t>
                      </a:r>
                    </a:p>
                  </a:txBody>
                  <a:tcPr>
                    <a:solidFill>
                      <a:srgbClr val="50748A"/>
                    </a:solidFill>
                  </a:tcPr>
                </a:tc>
                <a:tc>
                  <a:txBody>
                    <a:bodyPr/>
                    <a:lstStyle/>
                    <a:p>
                      <a:pPr algn="ctr"/>
                      <a:r>
                        <a:rPr lang="en-US" dirty="0"/>
                        <a:t>Nematode </a:t>
                      </a:r>
                      <a:r>
                        <a:rPr lang="en-US" dirty="0" err="1"/>
                        <a:t>Contol</a:t>
                      </a:r>
                      <a:endParaRPr lang="en-US" dirty="0"/>
                    </a:p>
                  </a:txBody>
                  <a:tcPr>
                    <a:solidFill>
                      <a:srgbClr val="50748A"/>
                    </a:solidFill>
                  </a:tcPr>
                </a:tc>
                <a:extLst>
                  <a:ext uri="{0D108BD9-81ED-4DB2-BD59-A6C34878D82A}">
                    <a16:rowId xmlns:a16="http://schemas.microsoft.com/office/drawing/2014/main" val="10000"/>
                  </a:ext>
                </a:extLst>
              </a:tr>
              <a:tr h="677333">
                <a:tc>
                  <a:txBody>
                    <a:bodyPr/>
                    <a:lstStyle/>
                    <a:p>
                      <a:r>
                        <a:rPr lang="en-US" dirty="0"/>
                        <a:t>Sorghum-</a:t>
                      </a:r>
                      <a:r>
                        <a:rPr lang="en-US" dirty="0" err="1"/>
                        <a:t>sudangrass</a:t>
                      </a:r>
                      <a:r>
                        <a:rPr lang="en-US" dirty="0"/>
                        <a:t> (8–10,000)</a:t>
                      </a:r>
                    </a:p>
                  </a:txBody>
                  <a:tcPr/>
                </a:tc>
                <a:tc>
                  <a:txBody>
                    <a:bodyPr/>
                    <a:lstStyle/>
                    <a:p>
                      <a:r>
                        <a:rPr lang="en-US" dirty="0"/>
                        <a:t>Crimson Clover (100-150)</a:t>
                      </a:r>
                    </a:p>
                  </a:txBody>
                  <a:tcPr/>
                </a:tc>
                <a:tc>
                  <a:txBody>
                    <a:bodyPr/>
                    <a:lstStyle/>
                    <a:p>
                      <a:r>
                        <a:rPr lang="en-US" dirty="0"/>
                        <a:t>Hairy Vetch</a:t>
                      </a:r>
                    </a:p>
                  </a:txBody>
                  <a:tcPr/>
                </a:tc>
                <a:tc>
                  <a:txBody>
                    <a:bodyPr/>
                    <a:lstStyle/>
                    <a:p>
                      <a:r>
                        <a:rPr lang="en-US" dirty="0"/>
                        <a:t>Iron Clay Cowpea</a:t>
                      </a:r>
                    </a:p>
                  </a:txBody>
                  <a:tcPr/>
                </a:tc>
                <a:tc>
                  <a:txBody>
                    <a:bodyPr/>
                    <a:lstStyle/>
                    <a:p>
                      <a:r>
                        <a:rPr lang="en-US" dirty="0" err="1"/>
                        <a:t>Lupin</a:t>
                      </a:r>
                      <a:endParaRPr lang="en-US" dirty="0"/>
                    </a:p>
                  </a:txBody>
                  <a:tcPr/>
                </a:tc>
                <a:extLst>
                  <a:ext uri="{0D108BD9-81ED-4DB2-BD59-A6C34878D82A}">
                    <a16:rowId xmlns:a16="http://schemas.microsoft.com/office/drawing/2014/main" val="10001"/>
                  </a:ext>
                </a:extLst>
              </a:tr>
              <a:tr h="677333">
                <a:tc>
                  <a:txBody>
                    <a:bodyPr/>
                    <a:lstStyle/>
                    <a:p>
                      <a:r>
                        <a:rPr lang="en-US" dirty="0"/>
                        <a:t>Rye (3-7,000)</a:t>
                      </a:r>
                    </a:p>
                  </a:txBody>
                  <a:tcPr/>
                </a:tc>
                <a:tc>
                  <a:txBody>
                    <a:bodyPr/>
                    <a:lstStyle/>
                    <a:p>
                      <a:r>
                        <a:rPr lang="en-US" dirty="0"/>
                        <a:t>Hairy</a:t>
                      </a:r>
                      <a:r>
                        <a:rPr lang="en-US" baseline="0" dirty="0"/>
                        <a:t> Vetch (90-200)</a:t>
                      </a:r>
                      <a:endParaRPr lang="en-US" dirty="0"/>
                    </a:p>
                  </a:txBody>
                  <a:tcPr/>
                </a:tc>
                <a:tc>
                  <a:txBody>
                    <a:bodyPr/>
                    <a:lstStyle/>
                    <a:p>
                      <a:r>
                        <a:rPr lang="en-US" dirty="0" err="1"/>
                        <a:t>Lupin</a:t>
                      </a:r>
                      <a:endParaRPr lang="en-US" dirty="0"/>
                    </a:p>
                  </a:txBody>
                  <a:tcPr/>
                </a:tc>
                <a:tc>
                  <a:txBody>
                    <a:bodyPr/>
                    <a:lstStyle/>
                    <a:p>
                      <a:r>
                        <a:rPr lang="en-US" dirty="0"/>
                        <a:t>Rye</a:t>
                      </a:r>
                    </a:p>
                  </a:txBody>
                  <a:tcPr/>
                </a:tc>
                <a:tc>
                  <a:txBody>
                    <a:bodyPr/>
                    <a:lstStyle/>
                    <a:p>
                      <a:r>
                        <a:rPr lang="en-US" dirty="0" err="1"/>
                        <a:t>Sunn</a:t>
                      </a:r>
                      <a:r>
                        <a:rPr lang="en-US" dirty="0"/>
                        <a:t> Hemp</a:t>
                      </a:r>
                    </a:p>
                  </a:txBody>
                  <a:tcPr/>
                </a:tc>
                <a:extLst>
                  <a:ext uri="{0D108BD9-81ED-4DB2-BD59-A6C34878D82A}">
                    <a16:rowId xmlns:a16="http://schemas.microsoft.com/office/drawing/2014/main" val="10002"/>
                  </a:ext>
                </a:extLst>
              </a:tr>
              <a:tr h="677333">
                <a:tc>
                  <a:txBody>
                    <a:bodyPr/>
                    <a:lstStyle/>
                    <a:p>
                      <a:r>
                        <a:rPr lang="en-US" dirty="0"/>
                        <a:t>Black oat (4-7,000)</a:t>
                      </a:r>
                    </a:p>
                  </a:txBody>
                  <a:tcPr/>
                </a:tc>
                <a:tc>
                  <a:txBody>
                    <a:bodyPr/>
                    <a:lstStyle/>
                    <a:p>
                      <a:r>
                        <a:rPr lang="en-US" dirty="0" err="1"/>
                        <a:t>Sunn</a:t>
                      </a:r>
                      <a:r>
                        <a:rPr lang="en-US" dirty="0"/>
                        <a:t> Hemp (80-120)</a:t>
                      </a:r>
                    </a:p>
                  </a:txBody>
                  <a:tcPr/>
                </a:tc>
                <a:tc>
                  <a:txBody>
                    <a:bodyPr/>
                    <a:lstStyle/>
                    <a:p>
                      <a:r>
                        <a:rPr lang="en-US" dirty="0"/>
                        <a:t>Buckwheat</a:t>
                      </a:r>
                    </a:p>
                  </a:txBody>
                  <a:tcPr/>
                </a:tc>
                <a:tc>
                  <a:txBody>
                    <a:bodyPr/>
                    <a:lstStyle/>
                    <a:p>
                      <a:r>
                        <a:rPr lang="en-US" dirty="0"/>
                        <a:t>Buckwheat</a:t>
                      </a:r>
                    </a:p>
                  </a:txBody>
                  <a:tcPr/>
                </a:tc>
                <a:tc>
                  <a:txBody>
                    <a:bodyPr/>
                    <a:lstStyle/>
                    <a:p>
                      <a:r>
                        <a:rPr lang="en-US" dirty="0"/>
                        <a:t>Black Oat</a:t>
                      </a:r>
                    </a:p>
                  </a:txBody>
                  <a:tcPr/>
                </a:tc>
                <a:extLst>
                  <a:ext uri="{0D108BD9-81ED-4DB2-BD59-A6C34878D82A}">
                    <a16:rowId xmlns:a16="http://schemas.microsoft.com/office/drawing/2014/main" val="10003"/>
                  </a:ext>
                </a:extLst>
              </a:tr>
              <a:tr h="677333">
                <a:tc>
                  <a:txBody>
                    <a:bodyPr/>
                    <a:lstStyle/>
                    <a:p>
                      <a:r>
                        <a:rPr lang="en-US" dirty="0"/>
                        <a:t>Wheat (3-5,000)</a:t>
                      </a:r>
                    </a:p>
                  </a:txBody>
                  <a:tcPr/>
                </a:tc>
                <a:tc>
                  <a:txBody>
                    <a:bodyPr/>
                    <a:lstStyle/>
                    <a:p>
                      <a:r>
                        <a:rPr lang="en-US" dirty="0"/>
                        <a:t>Iron Clay Cowpea (100-150)</a:t>
                      </a:r>
                    </a:p>
                  </a:txBody>
                  <a:tcPr/>
                </a:tc>
                <a:tc>
                  <a:txBody>
                    <a:bodyPr/>
                    <a:lstStyle/>
                    <a:p>
                      <a:r>
                        <a:rPr lang="en-US" dirty="0"/>
                        <a:t>Winter Pea</a:t>
                      </a:r>
                    </a:p>
                  </a:txBody>
                  <a:tcPr/>
                </a:tc>
                <a:tc>
                  <a:txBody>
                    <a:bodyPr/>
                    <a:lstStyle/>
                    <a:p>
                      <a:r>
                        <a:rPr lang="en-US" dirty="0"/>
                        <a:t>Radish</a:t>
                      </a:r>
                    </a:p>
                  </a:txBody>
                  <a:tcPr/>
                </a:tc>
                <a:tc>
                  <a:txBody>
                    <a:bodyPr/>
                    <a:lstStyle/>
                    <a:p>
                      <a:r>
                        <a:rPr lang="en-US" dirty="0"/>
                        <a:t>Sorghum-</a:t>
                      </a:r>
                      <a:r>
                        <a:rPr lang="en-US" dirty="0" err="1"/>
                        <a:t>sudangrass</a:t>
                      </a:r>
                      <a:endParaRPr lang="en-US" dirty="0"/>
                    </a:p>
                  </a:txBody>
                  <a:tcPr/>
                </a:tc>
                <a:extLst>
                  <a:ext uri="{0D108BD9-81ED-4DB2-BD59-A6C34878D82A}">
                    <a16:rowId xmlns:a16="http://schemas.microsoft.com/office/drawing/2014/main" val="10004"/>
                  </a:ext>
                </a:extLst>
              </a:tr>
              <a:tr h="677333">
                <a:tc>
                  <a:txBody>
                    <a:bodyPr/>
                    <a:lstStyle/>
                    <a:p>
                      <a:r>
                        <a:rPr lang="en-US" dirty="0" err="1"/>
                        <a:t>Sunn</a:t>
                      </a:r>
                      <a:r>
                        <a:rPr lang="en-US" dirty="0"/>
                        <a:t> Hemp (5,000 or more)</a:t>
                      </a:r>
                    </a:p>
                  </a:txBody>
                  <a:tcPr/>
                </a:tc>
                <a:tc>
                  <a:txBody>
                    <a:bodyPr/>
                    <a:lstStyle/>
                    <a:p>
                      <a:r>
                        <a:rPr lang="en-US" dirty="0"/>
                        <a:t>Winter Pea (100-150)</a:t>
                      </a:r>
                    </a:p>
                  </a:txBody>
                  <a:tcPr/>
                </a:tc>
                <a:tc>
                  <a:txBody>
                    <a:bodyPr/>
                    <a:lstStyle/>
                    <a:p>
                      <a:r>
                        <a:rPr lang="en-US" dirty="0"/>
                        <a:t>Iron Clay Cowpea</a:t>
                      </a:r>
                    </a:p>
                  </a:txBody>
                  <a:tcPr/>
                </a:tc>
                <a:tc>
                  <a:txBody>
                    <a:bodyPr/>
                    <a:lstStyle/>
                    <a:p>
                      <a:r>
                        <a:rPr lang="en-US" dirty="0" err="1"/>
                        <a:t>Sunn</a:t>
                      </a:r>
                      <a:r>
                        <a:rPr lang="en-US" dirty="0"/>
                        <a:t> Hemp</a:t>
                      </a:r>
                    </a:p>
                  </a:txBody>
                  <a:tcPr/>
                </a:tc>
                <a:tc>
                  <a:txBody>
                    <a:bodyPr/>
                    <a:lstStyle/>
                    <a:p>
                      <a:r>
                        <a:rPr lang="en-US" dirty="0"/>
                        <a:t>Canola/ Rapeseed</a:t>
                      </a:r>
                    </a:p>
                  </a:txBody>
                  <a:tcPr/>
                </a:tc>
                <a:extLst>
                  <a:ext uri="{0D108BD9-81ED-4DB2-BD59-A6C34878D82A}">
                    <a16:rowId xmlns:a16="http://schemas.microsoft.com/office/drawing/2014/main" val="10005"/>
                  </a:ext>
                </a:extLst>
              </a:tr>
              <a:tr h="677333">
                <a:tc>
                  <a:txBody>
                    <a:bodyPr/>
                    <a:lstStyle/>
                    <a:p>
                      <a:r>
                        <a:rPr lang="en-US" dirty="0"/>
                        <a:t>Velvet Bean (5-10,000)</a:t>
                      </a:r>
                    </a:p>
                  </a:txBody>
                  <a:tcPr/>
                </a:tc>
                <a:tc>
                  <a:txBody>
                    <a:bodyPr/>
                    <a:lstStyle/>
                    <a:p>
                      <a:r>
                        <a:rPr lang="en-US" dirty="0"/>
                        <a:t>Velvet Bean (150-270)</a:t>
                      </a:r>
                    </a:p>
                  </a:txBody>
                  <a:tcPr/>
                </a:tc>
                <a:tc>
                  <a:txBody>
                    <a:bodyPr/>
                    <a:lstStyle/>
                    <a:p>
                      <a:r>
                        <a:rPr lang="en-US" dirty="0"/>
                        <a:t>Crimson Clover</a:t>
                      </a:r>
                    </a:p>
                  </a:txBody>
                  <a:tcPr/>
                </a:tc>
                <a:tc>
                  <a:txBody>
                    <a:bodyPr/>
                    <a:lstStyle/>
                    <a:p>
                      <a:r>
                        <a:rPr lang="en-US" dirty="0"/>
                        <a:t>Black Oat</a:t>
                      </a:r>
                    </a:p>
                  </a:txBody>
                  <a:tcPr/>
                </a:tc>
                <a:tc>
                  <a:txBody>
                    <a:bodyPr/>
                    <a:lstStyle/>
                    <a:p>
                      <a:r>
                        <a:rPr lang="en-US" dirty="0"/>
                        <a:t>Mustards</a:t>
                      </a:r>
                    </a:p>
                  </a:txBody>
                  <a:tcPr/>
                </a:tc>
                <a:extLst>
                  <a:ext uri="{0D108BD9-81ED-4DB2-BD59-A6C34878D82A}">
                    <a16:rowId xmlns:a16="http://schemas.microsoft.com/office/drawing/2014/main" val="10006"/>
                  </a:ext>
                </a:extLst>
              </a:tr>
              <a:tr h="677333">
                <a:tc>
                  <a:txBody>
                    <a:bodyPr/>
                    <a:lstStyle/>
                    <a:p>
                      <a:r>
                        <a:rPr lang="en-US" dirty="0"/>
                        <a:t>Canola/ Rapeseed (2-5,000)</a:t>
                      </a:r>
                    </a:p>
                  </a:txBody>
                  <a:tcPr/>
                </a:tc>
                <a:tc>
                  <a:txBody>
                    <a:bodyPr/>
                    <a:lstStyle/>
                    <a:p>
                      <a:r>
                        <a:rPr lang="en-US" dirty="0" err="1"/>
                        <a:t>Lupin</a:t>
                      </a:r>
                      <a:r>
                        <a:rPr lang="en-US" dirty="0"/>
                        <a:t> (100-300)</a:t>
                      </a:r>
                    </a:p>
                  </a:txBody>
                  <a:tcPr/>
                </a:tc>
                <a:tc>
                  <a:txBody>
                    <a:bodyPr/>
                    <a:lstStyle/>
                    <a:p>
                      <a:r>
                        <a:rPr lang="en-US" dirty="0"/>
                        <a:t>Red Clover</a:t>
                      </a:r>
                    </a:p>
                  </a:txBody>
                  <a:tcPr/>
                </a:tc>
                <a:tc>
                  <a:txBody>
                    <a:bodyPr/>
                    <a:lstStyle/>
                    <a:p>
                      <a:r>
                        <a:rPr lang="en-US" dirty="0"/>
                        <a:t>Pearl Millet</a:t>
                      </a:r>
                    </a:p>
                  </a:txBody>
                  <a:tcPr/>
                </a:tc>
                <a:tc>
                  <a:txBody>
                    <a:bodyPr/>
                    <a:lstStyle/>
                    <a:p>
                      <a:r>
                        <a:rPr lang="en-US" dirty="0"/>
                        <a:t>Velvet Bean</a:t>
                      </a:r>
                    </a:p>
                  </a:txBody>
                  <a:tcPr/>
                </a:tc>
                <a:extLst>
                  <a:ext uri="{0D108BD9-81ED-4DB2-BD59-A6C34878D82A}">
                    <a16:rowId xmlns:a16="http://schemas.microsoft.com/office/drawing/2014/main" val="10007"/>
                  </a:ext>
                </a:extLst>
              </a:tr>
              <a:tr h="677333">
                <a:tc gridSpan="5">
                  <a:txBody>
                    <a:bodyPr/>
                    <a:lstStyle/>
                    <a:p>
                      <a:pPr algn="r"/>
                      <a:r>
                        <a:rPr lang="en-US" dirty="0"/>
                        <a:t>Source: USDA-ARS</a:t>
                      </a:r>
                      <a:r>
                        <a:rPr lang="en-US" baseline="0" dirty="0"/>
                        <a:t> National Soil Dynamics Laboratory </a:t>
                      </a:r>
                    </a:p>
                    <a:p>
                      <a:pPr algn="r"/>
                      <a:r>
                        <a:rPr lang="en-US" baseline="0" dirty="0"/>
                        <a:t>Conservation Systems Research</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8"/>
                  </a:ext>
                </a:extLst>
              </a:tr>
            </a:tbl>
          </a:graphicData>
        </a:graphic>
      </p:graphicFrame>
      <p:sp>
        <p:nvSpPr>
          <p:cNvPr id="3" name="Title 2"/>
          <p:cNvSpPr>
            <a:spLocks noGrp="1"/>
          </p:cNvSpPr>
          <p:nvPr>
            <p:ph type="title"/>
          </p:nvPr>
        </p:nvSpPr>
        <p:spPr>
          <a:xfrm>
            <a:off x="1447800" y="-152400"/>
            <a:ext cx="7498080" cy="1143000"/>
          </a:xfrm>
        </p:spPr>
        <p:txBody>
          <a:bodyPr/>
          <a:lstStyle/>
          <a:p>
            <a:r>
              <a:rPr lang="en-US" dirty="0"/>
              <a:t>Different Uses of Cover Crops</a:t>
            </a:r>
          </a:p>
        </p:txBody>
      </p:sp>
    </p:spTree>
    <p:extLst>
      <p:ext uri="{BB962C8B-B14F-4D97-AF65-F5344CB8AC3E}">
        <p14:creationId xmlns:p14="http://schemas.microsoft.com/office/powerpoint/2010/main" val="226437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33350"/>
            <a:ext cx="5257800" cy="5276850"/>
          </a:xfrm>
          <a:prstGeom prst="rect">
            <a:avLst/>
          </a:prstGeom>
        </p:spPr>
      </p:pic>
      <p:sp>
        <p:nvSpPr>
          <p:cNvPr id="2" name="Slide Number Placeholder 1"/>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8</a:t>
            </a:fld>
            <a:endParaRPr lang="en-US"/>
          </a:p>
        </p:txBody>
      </p:sp>
    </p:spTree>
    <p:extLst>
      <p:ext uri="{BB962C8B-B14F-4D97-AF65-F5344CB8AC3E}">
        <p14:creationId xmlns:p14="http://schemas.microsoft.com/office/powerpoint/2010/main" val="5198824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Erosion from Water and Wind</a:t>
            </a:r>
          </a:p>
        </p:txBody>
      </p:sp>
      <p:sp>
        <p:nvSpPr>
          <p:cNvPr id="3" name="Content Placeholder 2"/>
          <p:cNvSpPr>
            <a:spLocks noGrp="1"/>
          </p:cNvSpPr>
          <p:nvPr>
            <p:ph idx="1"/>
          </p:nvPr>
        </p:nvSpPr>
        <p:spPr>
          <a:xfrm>
            <a:off x="990600" y="1219200"/>
            <a:ext cx="5715000" cy="4800600"/>
          </a:xfrm>
        </p:spPr>
        <p:txBody>
          <a:bodyPr>
            <a:normAutofit/>
          </a:bodyPr>
          <a:lstStyle/>
          <a:p>
            <a:r>
              <a:rPr lang="en-US" dirty="0"/>
              <a:t>What is productive soil worth?</a:t>
            </a:r>
          </a:p>
          <a:p>
            <a:pPr lvl="1"/>
            <a:r>
              <a:rPr lang="en-US" dirty="0"/>
              <a:t>Erosion from water is valued at $40/acre in soil loss</a:t>
            </a:r>
          </a:p>
          <a:p>
            <a:pPr lvl="2"/>
            <a:r>
              <a:rPr lang="en-US" dirty="0"/>
              <a:t>Soil loss, nutrient loss, road and ditch maintenance</a:t>
            </a:r>
          </a:p>
          <a:p>
            <a:pPr lvl="1"/>
            <a:r>
              <a:rPr lang="en-US" dirty="0"/>
              <a:t>Erosion from wind is estimated between $1 and $10/acre</a:t>
            </a:r>
          </a:p>
          <a:p>
            <a:pPr lvl="1"/>
            <a:r>
              <a:rPr lang="en-US" dirty="0"/>
              <a:t>Both result in yield reductions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219200"/>
            <a:ext cx="2338387"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FEB04EC-DC7D-4817-B255-D52B1FF7934C}" type="slidenum">
              <a:rPr lang="en-US" smtClean="0"/>
              <a:t>80</a:t>
            </a:fld>
            <a:endParaRPr lang="en-US"/>
          </a:p>
        </p:txBody>
      </p:sp>
    </p:spTree>
    <p:extLst>
      <p:ext uri="{BB962C8B-B14F-4D97-AF65-F5344CB8AC3E}">
        <p14:creationId xmlns:p14="http://schemas.microsoft.com/office/powerpoint/2010/main" val="6263367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 Crop Mixes</a:t>
            </a:r>
          </a:p>
        </p:txBody>
      </p:sp>
      <p:sp>
        <p:nvSpPr>
          <p:cNvPr id="3" name="Content Placeholder 2"/>
          <p:cNvSpPr>
            <a:spLocks noGrp="1"/>
          </p:cNvSpPr>
          <p:nvPr>
            <p:ph idx="1"/>
          </p:nvPr>
        </p:nvSpPr>
        <p:spPr/>
        <p:txBody>
          <a:bodyPr/>
          <a:lstStyle/>
          <a:p>
            <a:r>
              <a:rPr lang="en-US" dirty="0"/>
              <a:t>Cool Season Grasses</a:t>
            </a:r>
          </a:p>
          <a:p>
            <a:r>
              <a:rPr lang="en-US" dirty="0"/>
              <a:t>Cool Season Broadleaves</a:t>
            </a:r>
          </a:p>
          <a:p>
            <a:r>
              <a:rPr lang="en-US" dirty="0"/>
              <a:t>Warm Season Grasses</a:t>
            </a:r>
          </a:p>
          <a:p>
            <a:r>
              <a:rPr lang="en-US" dirty="0"/>
              <a:t>Warm Season Broadleaves</a:t>
            </a:r>
          </a:p>
          <a:p>
            <a:r>
              <a:rPr lang="en-US" dirty="0"/>
              <a:t>Brassicas</a:t>
            </a:r>
          </a:p>
          <a:p>
            <a:pPr marL="82296"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0000" y="1524000"/>
            <a:ext cx="2336800" cy="1752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3857843"/>
            <a:ext cx="2286000" cy="17145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4378" y="3726058"/>
            <a:ext cx="1382365" cy="184315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1" y="4343400"/>
            <a:ext cx="1793310" cy="1195540"/>
          </a:xfrm>
          <a:prstGeom prst="rect">
            <a:avLst/>
          </a:prstGeom>
        </p:spPr>
      </p:pic>
      <p:sp>
        <p:nvSpPr>
          <p:cNvPr id="8" name="Slide Number Placeholder 7"/>
          <p:cNvSpPr>
            <a:spLocks noGrp="1"/>
          </p:cNvSpPr>
          <p:nvPr>
            <p:ph type="sldNum" sz="quarter" idx="12"/>
          </p:nvPr>
        </p:nvSpPr>
        <p:spPr/>
        <p:txBody>
          <a:bodyPr/>
          <a:lstStyle/>
          <a:p>
            <a:fld id="{9FEB04EC-DC7D-4817-B255-D52B1FF7934C}" type="slidenum">
              <a:rPr lang="en-US" smtClean="0"/>
              <a:t>81</a:t>
            </a:fld>
            <a:endParaRPr lang="en-US"/>
          </a:p>
        </p:txBody>
      </p:sp>
    </p:spTree>
    <p:extLst>
      <p:ext uri="{BB962C8B-B14F-4D97-AF65-F5344CB8AC3E}">
        <p14:creationId xmlns:p14="http://schemas.microsoft.com/office/powerpoint/2010/main" val="6048267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Types of Cover Crops (Legumes)</a:t>
            </a:r>
            <a:endParaRPr lang="en-US" dirty="0"/>
          </a:p>
        </p:txBody>
      </p:sp>
      <p:sp>
        <p:nvSpPr>
          <p:cNvPr id="3" name="Content Placeholder 2"/>
          <p:cNvSpPr>
            <a:spLocks noGrp="1"/>
          </p:cNvSpPr>
          <p:nvPr>
            <p:ph sz="half" idx="1"/>
          </p:nvPr>
        </p:nvSpPr>
        <p:spPr/>
        <p:txBody>
          <a:bodyPr/>
          <a:lstStyle/>
          <a:p>
            <a:r>
              <a:rPr lang="en-US" dirty="0" smtClean="0"/>
              <a:t>Winter Annuals</a:t>
            </a:r>
          </a:p>
          <a:p>
            <a:pPr lvl="2"/>
            <a:r>
              <a:rPr lang="en-US" dirty="0" smtClean="0"/>
              <a:t>Crimson clover</a:t>
            </a:r>
          </a:p>
          <a:p>
            <a:pPr lvl="2"/>
            <a:r>
              <a:rPr lang="en-US" dirty="0" smtClean="0"/>
              <a:t>Field peas</a:t>
            </a:r>
          </a:p>
          <a:p>
            <a:pPr lvl="2"/>
            <a:r>
              <a:rPr lang="en-US" dirty="0" smtClean="0"/>
              <a:t>Hairy vetch</a:t>
            </a:r>
          </a:p>
          <a:p>
            <a:pPr lvl="2"/>
            <a:r>
              <a:rPr lang="en-US" dirty="0" smtClean="0"/>
              <a:t>Subterranean clover</a:t>
            </a:r>
          </a:p>
          <a:p>
            <a:r>
              <a:rPr lang="en-US" dirty="0" smtClean="0"/>
              <a:t>Summer Annuals</a:t>
            </a:r>
          </a:p>
          <a:p>
            <a:pPr lvl="2"/>
            <a:r>
              <a:rPr lang="en-US" dirty="0" err="1" smtClean="0"/>
              <a:t>Berseem</a:t>
            </a:r>
            <a:r>
              <a:rPr lang="en-US" dirty="0" smtClean="0"/>
              <a:t> clover</a:t>
            </a:r>
          </a:p>
          <a:p>
            <a:pPr lvl="2"/>
            <a:r>
              <a:rPr lang="en-US" dirty="0" smtClean="0"/>
              <a:t>Cowpeas</a:t>
            </a:r>
          </a:p>
          <a:p>
            <a:pPr lvl="2"/>
            <a:r>
              <a:rPr lang="en-US" dirty="0" smtClean="0"/>
              <a:t>Soybeans</a:t>
            </a:r>
          </a:p>
          <a:p>
            <a:pPr lvl="2"/>
            <a:r>
              <a:rPr lang="en-US" dirty="0" smtClean="0"/>
              <a:t>Velvet bean</a:t>
            </a:r>
          </a:p>
          <a:p>
            <a:pPr lvl="1"/>
            <a:endParaRPr lang="en-US" dirty="0"/>
          </a:p>
        </p:txBody>
      </p:sp>
      <p:sp>
        <p:nvSpPr>
          <p:cNvPr id="4" name="Content Placeholder 3"/>
          <p:cNvSpPr>
            <a:spLocks noGrp="1"/>
          </p:cNvSpPr>
          <p:nvPr>
            <p:ph sz="half" idx="2"/>
          </p:nvPr>
        </p:nvSpPr>
        <p:spPr>
          <a:xfrm>
            <a:off x="5093208" y="1524000"/>
            <a:ext cx="3840480" cy="4663440"/>
          </a:xfrm>
        </p:spPr>
        <p:txBody>
          <a:bodyPr/>
          <a:lstStyle/>
          <a:p>
            <a:r>
              <a:rPr lang="en-US" dirty="0" smtClean="0"/>
              <a:t>Biennial and Perennials</a:t>
            </a:r>
          </a:p>
          <a:p>
            <a:pPr lvl="2"/>
            <a:r>
              <a:rPr lang="en-US" dirty="0" smtClean="0"/>
              <a:t>Alfalfa</a:t>
            </a:r>
          </a:p>
          <a:p>
            <a:pPr lvl="2"/>
            <a:r>
              <a:rPr lang="en-US" dirty="0" smtClean="0"/>
              <a:t>Crown vetch</a:t>
            </a:r>
          </a:p>
          <a:p>
            <a:pPr lvl="2"/>
            <a:r>
              <a:rPr lang="en-US" dirty="0" smtClean="0"/>
              <a:t>Red clover</a:t>
            </a:r>
          </a:p>
          <a:p>
            <a:pPr lvl="2"/>
            <a:r>
              <a:rPr lang="en-US" dirty="0" smtClean="0"/>
              <a:t>Sweet clover</a:t>
            </a:r>
          </a:p>
          <a:p>
            <a:pPr lvl="2"/>
            <a:r>
              <a:rPr lang="en-US" dirty="0" smtClean="0"/>
              <a:t>White clover</a:t>
            </a:r>
            <a:endParaRPr lang="en-US" dirty="0"/>
          </a:p>
        </p:txBody>
      </p:sp>
    </p:spTree>
    <p:extLst>
      <p:ext uri="{BB962C8B-B14F-4D97-AF65-F5344CB8AC3E}">
        <p14:creationId xmlns:p14="http://schemas.microsoft.com/office/powerpoint/2010/main" val="14743934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Types of Cover Crops </a:t>
            </a:r>
            <a:endParaRPr lang="en-US" dirty="0"/>
          </a:p>
        </p:txBody>
      </p:sp>
      <p:sp>
        <p:nvSpPr>
          <p:cNvPr id="3" name="Content Placeholder 2"/>
          <p:cNvSpPr>
            <a:spLocks noGrp="1"/>
          </p:cNvSpPr>
          <p:nvPr>
            <p:ph sz="half" idx="1"/>
          </p:nvPr>
        </p:nvSpPr>
        <p:spPr/>
        <p:txBody>
          <a:bodyPr/>
          <a:lstStyle/>
          <a:p>
            <a:r>
              <a:rPr lang="en-US" dirty="0" smtClean="0"/>
              <a:t>Grasses</a:t>
            </a:r>
          </a:p>
          <a:p>
            <a:pPr lvl="2"/>
            <a:r>
              <a:rPr lang="en-US" dirty="0" smtClean="0"/>
              <a:t>Winter rye</a:t>
            </a:r>
          </a:p>
          <a:p>
            <a:pPr lvl="2"/>
            <a:r>
              <a:rPr lang="en-US" dirty="0" smtClean="0"/>
              <a:t>Oats</a:t>
            </a:r>
          </a:p>
          <a:p>
            <a:pPr lvl="2"/>
            <a:r>
              <a:rPr lang="en-US" dirty="0" smtClean="0"/>
              <a:t>Annual ryegrass</a:t>
            </a:r>
          </a:p>
          <a:p>
            <a:pPr lvl="2"/>
            <a:r>
              <a:rPr lang="en-US" dirty="0" err="1" smtClean="0"/>
              <a:t>Sudangrass</a:t>
            </a:r>
            <a:endParaRPr lang="en-US" dirty="0" smtClean="0"/>
          </a:p>
          <a:p>
            <a:pPr lvl="1"/>
            <a:endParaRPr lang="en-US" dirty="0"/>
          </a:p>
        </p:txBody>
      </p:sp>
      <p:sp>
        <p:nvSpPr>
          <p:cNvPr id="4" name="Content Placeholder 3"/>
          <p:cNvSpPr>
            <a:spLocks noGrp="1"/>
          </p:cNvSpPr>
          <p:nvPr>
            <p:ph sz="half" idx="2"/>
          </p:nvPr>
        </p:nvSpPr>
        <p:spPr>
          <a:xfrm>
            <a:off x="5093208" y="1524000"/>
            <a:ext cx="3840480" cy="4663440"/>
          </a:xfrm>
        </p:spPr>
        <p:txBody>
          <a:bodyPr/>
          <a:lstStyle/>
          <a:p>
            <a:r>
              <a:rPr lang="en-US" dirty="0" smtClean="0"/>
              <a:t>Brassicas</a:t>
            </a:r>
          </a:p>
          <a:p>
            <a:pPr lvl="2"/>
            <a:r>
              <a:rPr lang="en-US" dirty="0" smtClean="0"/>
              <a:t>Mustard</a:t>
            </a:r>
          </a:p>
          <a:p>
            <a:pPr lvl="2"/>
            <a:r>
              <a:rPr lang="en-US" dirty="0" smtClean="0"/>
              <a:t>Rapeseed</a:t>
            </a:r>
          </a:p>
          <a:p>
            <a:pPr lvl="2"/>
            <a:r>
              <a:rPr lang="en-US" dirty="0" smtClean="0"/>
              <a:t>Forage radish</a:t>
            </a:r>
          </a:p>
          <a:p>
            <a:pPr lvl="2"/>
            <a:r>
              <a:rPr lang="en-US" dirty="0" smtClean="0"/>
              <a:t>Turnips</a:t>
            </a:r>
          </a:p>
          <a:p>
            <a:r>
              <a:rPr lang="en-US" dirty="0" smtClean="0"/>
              <a:t>Other crops</a:t>
            </a:r>
          </a:p>
          <a:p>
            <a:pPr lvl="2"/>
            <a:r>
              <a:rPr lang="en-US" dirty="0" smtClean="0"/>
              <a:t>Buckwheat</a:t>
            </a:r>
          </a:p>
          <a:p>
            <a:pPr lvl="2"/>
            <a:r>
              <a:rPr lang="en-US" dirty="0" smtClean="0"/>
              <a:t>Phacelia</a:t>
            </a:r>
            <a:endParaRPr lang="en-US" dirty="0"/>
          </a:p>
        </p:txBody>
      </p:sp>
    </p:spTree>
    <p:extLst>
      <p:ext uri="{BB962C8B-B14F-4D97-AF65-F5344CB8AC3E}">
        <p14:creationId xmlns:p14="http://schemas.microsoft.com/office/powerpoint/2010/main" val="19960985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778" t="8889" r="2778" b="5556"/>
          <a:stretch/>
        </p:blipFill>
        <p:spPr>
          <a:xfrm>
            <a:off x="1058962" y="10886"/>
            <a:ext cx="8001000" cy="5600700"/>
          </a:xfrm>
          <a:prstGeom prst="rect">
            <a:avLst/>
          </a:prstGeom>
        </p:spPr>
      </p:pic>
    </p:spTree>
    <p:extLst>
      <p:ext uri="{BB962C8B-B14F-4D97-AF65-F5344CB8AC3E}">
        <p14:creationId xmlns:p14="http://schemas.microsoft.com/office/powerpoint/2010/main" val="12687805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pril 15 NC Stanley field day 062.JPG"/>
          <p:cNvPicPr>
            <a:picLocks noChangeAspect="1"/>
          </p:cNvPicPr>
          <p:nvPr/>
        </p:nvPicPr>
        <p:blipFill>
          <a:blip r:embed="rId3" cstate="screen"/>
          <a:stretch>
            <a:fillRect/>
          </a:stretch>
        </p:blipFill>
        <p:spPr>
          <a:xfrm>
            <a:off x="1828800" y="928687"/>
            <a:ext cx="6324600" cy="4216400"/>
          </a:xfrm>
          <a:prstGeom prst="rect">
            <a:avLst/>
          </a:prstGeom>
        </p:spPr>
      </p:pic>
      <p:sp>
        <p:nvSpPr>
          <p:cNvPr id="3" name="TextBox 2"/>
          <p:cNvSpPr txBox="1"/>
          <p:nvPr/>
        </p:nvSpPr>
        <p:spPr>
          <a:xfrm>
            <a:off x="1752600" y="177297"/>
            <a:ext cx="7495822" cy="707813"/>
          </a:xfrm>
          <a:prstGeom prst="rect">
            <a:avLst/>
          </a:prstGeom>
          <a:noFill/>
        </p:spPr>
        <p:txBody>
          <a:bodyPr wrap="square" lIns="91365" tIns="45684" rIns="91365" bIns="45684"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smtClean="0">
                <a:ln>
                  <a:noFill/>
                </a:ln>
                <a:solidFill>
                  <a:srgbClr val="8C1843"/>
                </a:solidFill>
                <a:effectLst/>
                <a:uLnTx/>
                <a:uFillTx/>
                <a:latin typeface="Calibri"/>
                <a:ea typeface="+mn-ea"/>
                <a:cs typeface="+mn-cs"/>
              </a:rPr>
              <a:t>No-Drill </a:t>
            </a:r>
            <a:r>
              <a:rPr kumimoji="0" lang="en-US" sz="4000" i="0" u="none" strike="noStrike" kern="1200" cap="none" spc="0" normalizeH="0" baseline="0" noProof="0" dirty="0">
                <a:ln>
                  <a:noFill/>
                </a:ln>
                <a:solidFill>
                  <a:srgbClr val="8C1843"/>
                </a:solidFill>
                <a:effectLst/>
                <a:uLnTx/>
                <a:uFillTx/>
                <a:latin typeface="Calibri"/>
                <a:ea typeface="+mn-ea"/>
                <a:cs typeface="+mn-cs"/>
              </a:rPr>
              <a:t>Plants into Residue</a:t>
            </a:r>
          </a:p>
        </p:txBody>
      </p:sp>
      <p:sp>
        <p:nvSpPr>
          <p:cNvPr id="6" name="TextBox 5"/>
          <p:cNvSpPr txBox="1"/>
          <p:nvPr/>
        </p:nvSpPr>
        <p:spPr>
          <a:xfrm>
            <a:off x="4953000" y="5181600"/>
            <a:ext cx="3505200" cy="369332"/>
          </a:xfrm>
          <a:prstGeom prst="rect">
            <a:avLst/>
          </a:prstGeom>
          <a:noFill/>
        </p:spPr>
        <p:txBody>
          <a:bodyPr wrap="square" rtlCol="0">
            <a:spAutoFit/>
          </a:bodyPr>
          <a:lstStyle/>
          <a:p>
            <a:r>
              <a:rPr lang="en-US" dirty="0" smtClean="0"/>
              <a:t>Ray Archuleta, 2008. USDA-NRCS</a:t>
            </a: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85</a:t>
            </a:fld>
            <a:endParaRPr lang="en-US"/>
          </a:p>
        </p:txBody>
      </p:sp>
    </p:spTree>
    <p:extLst>
      <p:ext uri="{BB962C8B-B14F-4D97-AF65-F5344CB8AC3E}">
        <p14:creationId xmlns:p14="http://schemas.microsoft.com/office/powerpoint/2010/main" val="406676054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Flail Mowing Cover Crops at Potomac Vegetable Farms </a:t>
            </a:r>
            <a:r>
              <a:rPr lang="en-US" dirty="0">
                <a:hlinkClick r:id="rId3"/>
              </a:rPr>
              <a:t>https://</a:t>
            </a:r>
            <a:r>
              <a:rPr lang="en-US" dirty="0" smtClean="0">
                <a:hlinkClick r:id="rId3"/>
              </a:rPr>
              <a:t>youtu.be/sdEU6Y_ur1k</a:t>
            </a:r>
            <a:r>
              <a:rPr lang="en-US" dirty="0" smtClean="0"/>
              <a:t> </a:t>
            </a:r>
          </a:p>
          <a:p>
            <a:r>
              <a:rPr lang="en-US" dirty="0"/>
              <a:t>Experiments with No-Till Cover Crops at Potomac Vegetable </a:t>
            </a:r>
            <a:r>
              <a:rPr lang="en-US" dirty="0" smtClean="0"/>
              <a:t>Farms</a:t>
            </a:r>
          </a:p>
          <a:p>
            <a:pPr marL="402336" lvl="1" indent="0">
              <a:buNone/>
            </a:pPr>
            <a:r>
              <a:rPr lang="en-US" dirty="0">
                <a:hlinkClick r:id="rId4"/>
              </a:rPr>
              <a:t>https://</a:t>
            </a:r>
            <a:r>
              <a:rPr lang="en-US" dirty="0" smtClean="0">
                <a:hlinkClick r:id="rId4"/>
              </a:rPr>
              <a:t>youtu.be/boeSdALXz38</a:t>
            </a:r>
            <a:r>
              <a:rPr lang="en-US" dirty="0" smtClean="0"/>
              <a:t> </a:t>
            </a: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86</a:t>
            </a:fld>
            <a:endParaRPr lang="en-US"/>
          </a:p>
        </p:txBody>
      </p:sp>
    </p:spTree>
    <p:extLst>
      <p:ext uri="{BB962C8B-B14F-4D97-AF65-F5344CB8AC3E}">
        <p14:creationId xmlns:p14="http://schemas.microsoft.com/office/powerpoint/2010/main" val="25683085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Cover crops for N</a:t>
            </a:r>
          </a:p>
        </p:txBody>
      </p:sp>
      <p:sp>
        <p:nvSpPr>
          <p:cNvPr id="3" name="Content Placeholder 2"/>
          <p:cNvSpPr>
            <a:spLocks noGrp="1"/>
          </p:cNvSpPr>
          <p:nvPr>
            <p:ph idx="1"/>
          </p:nvPr>
        </p:nvSpPr>
        <p:spPr/>
        <p:txBody>
          <a:bodyPr/>
          <a:lstStyle/>
          <a:p>
            <a:r>
              <a:rPr lang="en-US" dirty="0"/>
              <a:t>Hairy vetch</a:t>
            </a:r>
          </a:p>
          <a:p>
            <a:r>
              <a:rPr lang="en-US" dirty="0"/>
              <a:t>Clovers</a:t>
            </a:r>
          </a:p>
          <a:p>
            <a:r>
              <a:rPr lang="en-US" dirty="0"/>
              <a:t>Winter peas</a:t>
            </a:r>
          </a:p>
          <a:p>
            <a:r>
              <a:rPr lang="en-US" dirty="0"/>
              <a:t>Alfalfa</a:t>
            </a:r>
          </a:p>
        </p:txBody>
      </p:sp>
      <p:sp>
        <p:nvSpPr>
          <p:cNvPr id="4" name="Slide Number Placeholder 3"/>
          <p:cNvSpPr>
            <a:spLocks noGrp="1"/>
          </p:cNvSpPr>
          <p:nvPr>
            <p:ph type="sldNum" sz="quarter" idx="12"/>
          </p:nvPr>
        </p:nvSpPr>
        <p:spPr/>
        <p:txBody>
          <a:bodyPr/>
          <a:lstStyle/>
          <a:p>
            <a:fld id="{9FEB04EC-DC7D-4817-B255-D52B1FF7934C}" type="slidenum">
              <a:rPr lang="en-US" smtClean="0"/>
              <a:t>87</a:t>
            </a:fld>
            <a:endParaRPr lang="en-US"/>
          </a:p>
        </p:txBody>
      </p:sp>
    </p:spTree>
    <p:extLst>
      <p:ext uri="{BB962C8B-B14F-4D97-AF65-F5344CB8AC3E}">
        <p14:creationId xmlns:p14="http://schemas.microsoft.com/office/powerpoint/2010/main" val="3247302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498080" cy="1143000"/>
          </a:xfrm>
        </p:spPr>
        <p:txBody>
          <a:bodyPr/>
          <a:lstStyle/>
          <a:p>
            <a:r>
              <a:rPr lang="en-US" dirty="0"/>
              <a:t>Brassicas</a:t>
            </a:r>
          </a:p>
        </p:txBody>
      </p:sp>
      <p:sp>
        <p:nvSpPr>
          <p:cNvPr id="3" name="Content Placeholder 2"/>
          <p:cNvSpPr>
            <a:spLocks noGrp="1"/>
          </p:cNvSpPr>
          <p:nvPr>
            <p:ph idx="1"/>
          </p:nvPr>
        </p:nvSpPr>
        <p:spPr>
          <a:xfrm>
            <a:off x="1066800" y="1143000"/>
            <a:ext cx="7498080" cy="4800600"/>
          </a:xfrm>
        </p:spPr>
        <p:txBody>
          <a:bodyPr/>
          <a:lstStyle/>
          <a:p>
            <a:r>
              <a:rPr lang="en-US" dirty="0"/>
              <a:t>Low in fiber and carbon (C) </a:t>
            </a:r>
          </a:p>
          <a:p>
            <a:r>
              <a:rPr lang="en-US" dirty="0"/>
              <a:t>Scavenge existing nitrogen</a:t>
            </a:r>
          </a:p>
          <a:p>
            <a:r>
              <a:rPr lang="en-US" dirty="0"/>
              <a:t>Serve as a </a:t>
            </a:r>
            <a:r>
              <a:rPr lang="en-US" dirty="0" err="1"/>
              <a:t>biofumigant</a:t>
            </a:r>
            <a:endParaRPr lang="en-US" dirty="0"/>
          </a:p>
          <a:p>
            <a:r>
              <a:rPr lang="en-US" dirty="0"/>
              <a:t>Leaf structure and size can help capture and retain moisture into late fall</a:t>
            </a:r>
          </a:p>
          <a:p>
            <a:r>
              <a:rPr lang="en-US" dirty="0"/>
              <a:t>Grow into late fall and early winter</a:t>
            </a:r>
          </a:p>
          <a:p>
            <a:r>
              <a:rPr lang="en-US" dirty="0"/>
              <a:t>Stimulate growth and activity of soil microorganisms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52400"/>
            <a:ext cx="2888293" cy="25146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88</a:t>
            </a:fld>
            <a:endParaRPr lang="en-US"/>
          </a:p>
        </p:txBody>
      </p:sp>
    </p:spTree>
    <p:extLst>
      <p:ext uri="{BB962C8B-B14F-4D97-AF65-F5344CB8AC3E}">
        <p14:creationId xmlns:p14="http://schemas.microsoft.com/office/powerpoint/2010/main" val="12485958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 weed suppression and successional species</a:t>
            </a:r>
          </a:p>
        </p:txBody>
      </p:sp>
      <p:sp>
        <p:nvSpPr>
          <p:cNvPr id="3" name="Content Placeholder 2"/>
          <p:cNvSpPr>
            <a:spLocks noGrp="1"/>
          </p:cNvSpPr>
          <p:nvPr>
            <p:ph idx="1"/>
          </p:nvPr>
        </p:nvSpPr>
        <p:spPr>
          <a:xfrm>
            <a:off x="1435608" y="1981200"/>
            <a:ext cx="7498080" cy="4800600"/>
          </a:xfrm>
        </p:spPr>
        <p:txBody>
          <a:bodyPr/>
          <a:lstStyle/>
          <a:p>
            <a:pPr marL="82296" indent="0">
              <a:buNone/>
            </a:pPr>
            <a:r>
              <a:rPr lang="en-US" dirty="0"/>
              <a:t>“If each crop is grown after its most suitable predecessor, the competition of weeds is checked through the vigor of the plant itself.” ~ Dr. Bernard </a:t>
            </a:r>
            <a:r>
              <a:rPr lang="en-US" dirty="0" err="1"/>
              <a:t>Rademacher</a:t>
            </a:r>
            <a:r>
              <a:rPr lang="en-US" dirty="0"/>
              <a:t> – cited by </a:t>
            </a:r>
            <a:r>
              <a:rPr lang="en-US" dirty="0" err="1"/>
              <a:t>Klaas</a:t>
            </a:r>
            <a:r>
              <a:rPr lang="en-US" dirty="0"/>
              <a:t> Martens of Lakeview Organic Grain</a:t>
            </a:r>
          </a:p>
        </p:txBody>
      </p:sp>
      <p:sp>
        <p:nvSpPr>
          <p:cNvPr id="4" name="Slide Number Placeholder 3"/>
          <p:cNvSpPr>
            <a:spLocks noGrp="1"/>
          </p:cNvSpPr>
          <p:nvPr>
            <p:ph type="sldNum" sz="quarter" idx="12"/>
          </p:nvPr>
        </p:nvSpPr>
        <p:spPr/>
        <p:txBody>
          <a:bodyPr/>
          <a:lstStyle/>
          <a:p>
            <a:fld id="{9FEB04EC-DC7D-4817-B255-D52B1FF7934C}" type="slidenum">
              <a:rPr lang="en-US" smtClean="0"/>
              <a:t>89</a:t>
            </a:fld>
            <a:endParaRPr lang="en-US"/>
          </a:p>
        </p:txBody>
      </p:sp>
    </p:spTree>
    <p:extLst>
      <p:ext uri="{BB962C8B-B14F-4D97-AF65-F5344CB8AC3E}">
        <p14:creationId xmlns:p14="http://schemas.microsoft.com/office/powerpoint/2010/main" val="208498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Quickly We Forget?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962" y="1219200"/>
            <a:ext cx="2590800" cy="17621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3124200"/>
            <a:ext cx="4453700" cy="239180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4170" y="1219200"/>
            <a:ext cx="4297680" cy="3227832"/>
          </a:xfrm>
          <a:prstGeom prst="rect">
            <a:avLst/>
          </a:prstGeom>
        </p:spPr>
      </p:pic>
      <p:sp>
        <p:nvSpPr>
          <p:cNvPr id="7" name="TextBox 6"/>
          <p:cNvSpPr txBox="1"/>
          <p:nvPr/>
        </p:nvSpPr>
        <p:spPr>
          <a:xfrm>
            <a:off x="1120997" y="4703745"/>
            <a:ext cx="3581400" cy="646331"/>
          </a:xfrm>
          <a:prstGeom prst="rect">
            <a:avLst/>
          </a:prstGeom>
          <a:noFill/>
        </p:spPr>
        <p:txBody>
          <a:bodyPr wrap="square" rtlCol="0">
            <a:spAutoFit/>
          </a:bodyPr>
          <a:lstStyle/>
          <a:p>
            <a:r>
              <a:rPr lang="en-US" dirty="0" smtClean="0"/>
              <a:t>Timothy Egan’s The Worst Hard Time</a:t>
            </a:r>
            <a:endParaRPr lang="en-US" dirty="0"/>
          </a:p>
        </p:txBody>
      </p:sp>
      <p:sp>
        <p:nvSpPr>
          <p:cNvPr id="6" name="Slide Number Placeholder 5"/>
          <p:cNvSpPr>
            <a:spLocks noGrp="1"/>
          </p:cNvSpPr>
          <p:nvPr>
            <p:ph type="sldNum" sz="quarter" idx="4294967295"/>
          </p:nvPr>
        </p:nvSpPr>
        <p:spPr>
          <a:xfrm>
            <a:off x="8613648" y="6305550"/>
            <a:ext cx="457200" cy="476250"/>
          </a:xfrm>
          <a:prstGeom prst="rect">
            <a:avLst/>
          </a:prstGeom>
        </p:spPr>
        <p:txBody>
          <a:bodyPr/>
          <a:lstStyle/>
          <a:p>
            <a:fld id="{9FEB04EC-DC7D-4817-B255-D52B1FF7934C}" type="slidenum">
              <a:rPr lang="en-US" smtClean="0"/>
              <a:t>9</a:t>
            </a:fld>
            <a:endParaRPr lang="en-US"/>
          </a:p>
        </p:txBody>
      </p:sp>
    </p:spTree>
    <p:extLst>
      <p:ext uri="{BB962C8B-B14F-4D97-AF65-F5344CB8AC3E}">
        <p14:creationId xmlns:p14="http://schemas.microsoft.com/office/powerpoint/2010/main" val="28596341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74520" y="274320"/>
            <a:ext cx="7498080" cy="1143000"/>
          </a:xfrm>
        </p:spPr>
        <p:txBody>
          <a:bodyPr/>
          <a:lstStyle/>
          <a:p>
            <a:r>
              <a:rPr lang="en-US" dirty="0"/>
              <a:t>Living Soil vs. Dead Soil</a:t>
            </a:r>
          </a:p>
        </p:txBody>
      </p:sp>
      <p:sp>
        <p:nvSpPr>
          <p:cNvPr id="5" name="Content Placeholder 4"/>
          <p:cNvSpPr>
            <a:spLocks noGrp="1"/>
          </p:cNvSpPr>
          <p:nvPr>
            <p:ph sz="half" idx="1"/>
          </p:nvPr>
        </p:nvSpPr>
        <p:spPr/>
        <p:txBody>
          <a:bodyPr/>
          <a:lstStyle/>
          <a:p>
            <a:r>
              <a:rPr lang="en-US" dirty="0"/>
              <a:t>Living Soil</a:t>
            </a:r>
          </a:p>
          <a:p>
            <a:pPr lvl="1"/>
            <a:r>
              <a:rPr lang="en-US" dirty="0"/>
              <a:t>Earthworms</a:t>
            </a:r>
          </a:p>
          <a:p>
            <a:pPr lvl="1"/>
            <a:r>
              <a:rPr lang="en-US" dirty="0"/>
              <a:t>Residue</a:t>
            </a:r>
          </a:p>
          <a:p>
            <a:pPr lvl="1"/>
            <a:r>
              <a:rPr lang="en-US" dirty="0"/>
              <a:t>Microorganisms</a:t>
            </a:r>
          </a:p>
          <a:p>
            <a:pPr lvl="1"/>
            <a:r>
              <a:rPr lang="en-US" dirty="0"/>
              <a:t>Cover crops</a:t>
            </a:r>
          </a:p>
        </p:txBody>
      </p:sp>
      <p:sp>
        <p:nvSpPr>
          <p:cNvPr id="6" name="Content Placeholder 5"/>
          <p:cNvSpPr>
            <a:spLocks noGrp="1"/>
          </p:cNvSpPr>
          <p:nvPr>
            <p:ph sz="half" idx="2"/>
          </p:nvPr>
        </p:nvSpPr>
        <p:spPr/>
        <p:txBody>
          <a:bodyPr/>
          <a:lstStyle/>
          <a:p>
            <a:r>
              <a:rPr lang="en-US" dirty="0"/>
              <a:t>Dead Soil</a:t>
            </a:r>
          </a:p>
          <a:p>
            <a:pPr lvl="1"/>
            <a:r>
              <a:rPr lang="en-US" dirty="0"/>
              <a:t>Bare or naked soil</a:t>
            </a:r>
          </a:p>
          <a:p>
            <a:pPr lvl="1"/>
            <a:r>
              <a:rPr lang="en-US" dirty="0"/>
              <a:t>Erosion</a:t>
            </a:r>
          </a:p>
          <a:p>
            <a:pPr lvl="1"/>
            <a:r>
              <a:rPr lang="en-US" dirty="0"/>
              <a:t>Chemical imbalance</a:t>
            </a:r>
          </a:p>
          <a:p>
            <a:pPr lvl="1"/>
            <a:r>
              <a:rPr lang="en-US" dirty="0"/>
              <a:t>Defenseless against pests</a:t>
            </a:r>
          </a:p>
        </p:txBody>
      </p:sp>
      <p:sp>
        <p:nvSpPr>
          <p:cNvPr id="2" name="TextBox 1"/>
          <p:cNvSpPr txBox="1"/>
          <p:nvPr/>
        </p:nvSpPr>
        <p:spPr>
          <a:xfrm>
            <a:off x="1600200" y="4495800"/>
            <a:ext cx="6629400" cy="369332"/>
          </a:xfrm>
          <a:prstGeom prst="rect">
            <a:avLst/>
          </a:prstGeom>
          <a:noFill/>
        </p:spPr>
        <p:txBody>
          <a:bodyPr wrap="square" rtlCol="0">
            <a:spAutoFit/>
          </a:bodyPr>
          <a:lstStyle/>
          <a:p>
            <a:r>
              <a:rPr lang="en-US" dirty="0"/>
              <a:t>“Soil without biology is geology.” ~ Gabe Brown, Browns Ranch</a:t>
            </a:r>
          </a:p>
        </p:txBody>
      </p:sp>
    </p:spTree>
    <p:extLst>
      <p:ext uri="{BB962C8B-B14F-4D97-AF65-F5344CB8AC3E}">
        <p14:creationId xmlns:p14="http://schemas.microsoft.com/office/powerpoint/2010/main" val="3715655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9144000" cy="1143000"/>
          </a:xfrm>
        </p:spPr>
        <p:txBody>
          <a:bodyPr>
            <a:normAutofit/>
          </a:bodyPr>
          <a:lstStyle/>
          <a:p>
            <a:pPr algn="ctr"/>
            <a:r>
              <a:rPr lang="en-US" dirty="0"/>
              <a:t>Land Management - Consequences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651846516"/>
              </p:ext>
            </p:extLst>
          </p:nvPr>
        </p:nvGraphicFramePr>
        <p:xfrm>
          <a:off x="5791200" y="990600"/>
          <a:ext cx="30480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p:cNvGraphicFramePr/>
          <p:nvPr>
            <p:extLst>
              <p:ext uri="{D42A27DB-BD31-4B8C-83A1-F6EECF244321}">
                <p14:modId xmlns:p14="http://schemas.microsoft.com/office/powerpoint/2010/main" val="1563201140"/>
              </p:ext>
            </p:extLst>
          </p:nvPr>
        </p:nvGraphicFramePr>
        <p:xfrm>
          <a:off x="990600" y="1397000"/>
          <a:ext cx="5638800" cy="5156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572000"/>
            <a:ext cx="15906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9FEB04EC-DC7D-4817-B255-D52B1FF7934C}" type="slidenum">
              <a:rPr lang="en-US" smtClean="0"/>
              <a:t>91</a:t>
            </a:fld>
            <a:endParaRPr lang="en-US"/>
          </a:p>
        </p:txBody>
      </p:sp>
    </p:spTree>
    <p:extLst>
      <p:ext uri="{BB962C8B-B14F-4D97-AF65-F5344CB8AC3E}">
        <p14:creationId xmlns:p14="http://schemas.microsoft.com/office/powerpoint/2010/main" val="13596318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The Science of Soil Health: What happens when you till?</a:t>
            </a:r>
          </a:p>
          <a:p>
            <a:pPr lvl="1"/>
            <a:r>
              <a:rPr lang="en-US" dirty="0">
                <a:hlinkClick r:id="rId2"/>
              </a:rPr>
              <a:t>http://youtu.be/Azb0So8M50Q</a:t>
            </a:r>
            <a:endParaRPr lang="en-US" dirty="0"/>
          </a:p>
          <a:p>
            <a:r>
              <a:rPr lang="en-US" dirty="0"/>
              <a:t>Soil Health Lesson in a Minute: Discover the Cover</a:t>
            </a:r>
          </a:p>
          <a:p>
            <a:pPr lvl="1"/>
            <a:r>
              <a:rPr lang="en-US" dirty="0">
                <a:hlinkClick r:id="rId3"/>
              </a:rPr>
              <a:t>http://youtu.be/VHMCJSxQAgo</a:t>
            </a:r>
            <a:endParaRPr lang="en-US" dirty="0"/>
          </a:p>
          <a:p>
            <a:pPr marL="402336" lvl="1" indent="0">
              <a:buNone/>
            </a:pPr>
            <a:endParaRPr lang="en-US" dirty="0"/>
          </a:p>
          <a:p>
            <a:pPr marL="82296" indent="0">
              <a:buNone/>
            </a:pPr>
            <a:endParaRPr lang="en-US" dirty="0"/>
          </a:p>
        </p:txBody>
      </p:sp>
      <p:sp>
        <p:nvSpPr>
          <p:cNvPr id="4" name="TextBox 3"/>
          <p:cNvSpPr txBox="1"/>
          <p:nvPr/>
        </p:nvSpPr>
        <p:spPr>
          <a:xfrm>
            <a:off x="3276600" y="4876800"/>
            <a:ext cx="5867400" cy="381000"/>
          </a:xfrm>
          <a:prstGeom prst="rect">
            <a:avLst/>
          </a:prstGeom>
          <a:noFill/>
        </p:spPr>
        <p:txBody>
          <a:bodyPr wrap="square" rtlCol="0">
            <a:spAutoFit/>
          </a:bodyPr>
          <a:lstStyle/>
          <a:p>
            <a:r>
              <a:rPr lang="en-US" dirty="0"/>
              <a:t>USDA-NRCS The Science of Soil Health video series</a:t>
            </a:r>
          </a:p>
        </p:txBody>
      </p:sp>
      <p:sp>
        <p:nvSpPr>
          <p:cNvPr id="5" name="Slide Number Placeholder 4"/>
          <p:cNvSpPr>
            <a:spLocks noGrp="1"/>
          </p:cNvSpPr>
          <p:nvPr>
            <p:ph type="sldNum" sz="quarter" idx="12"/>
          </p:nvPr>
        </p:nvSpPr>
        <p:spPr/>
        <p:txBody>
          <a:bodyPr/>
          <a:lstStyle/>
          <a:p>
            <a:fld id="{9FEB04EC-DC7D-4817-B255-D52B1FF7934C}" type="slidenum">
              <a:rPr lang="en-US" smtClean="0"/>
              <a:t>92</a:t>
            </a:fld>
            <a:endParaRPr lang="en-US"/>
          </a:p>
        </p:txBody>
      </p:sp>
    </p:spTree>
    <p:extLst>
      <p:ext uri="{BB962C8B-B14F-4D97-AF65-F5344CB8AC3E}">
        <p14:creationId xmlns:p14="http://schemas.microsoft.com/office/powerpoint/2010/main" val="2568308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or Activity</a:t>
            </a:r>
          </a:p>
        </p:txBody>
      </p:sp>
      <p:sp>
        <p:nvSpPr>
          <p:cNvPr id="3" name="Content Placeholder 2"/>
          <p:cNvSpPr>
            <a:spLocks noGrp="1"/>
          </p:cNvSpPr>
          <p:nvPr>
            <p:ph idx="1"/>
          </p:nvPr>
        </p:nvSpPr>
        <p:spPr/>
        <p:txBody>
          <a:bodyPr/>
          <a:lstStyle/>
          <a:p>
            <a:r>
              <a:rPr lang="en-US" dirty="0"/>
              <a:t>Gaining Ground: Successful no-till farmers tell their stories</a:t>
            </a:r>
          </a:p>
          <a:p>
            <a:pPr lvl="1"/>
            <a:r>
              <a:rPr lang="en-US" dirty="0">
                <a:hlinkClick r:id="rId2"/>
              </a:rPr>
              <a:t>http://www.gaininggroundvirginia.org/video/gaining-ground-successful-no-till-farmers-tell-their-stories/</a:t>
            </a:r>
            <a:endParaRPr lang="en-US" dirty="0"/>
          </a:p>
          <a:p>
            <a:pPr marL="82296" indent="0">
              <a:buNone/>
            </a:pPr>
            <a:endParaRPr lang="en-US" dirty="0"/>
          </a:p>
        </p:txBody>
      </p:sp>
      <p:sp>
        <p:nvSpPr>
          <p:cNvPr id="4" name="Slide Number Placeholder 3"/>
          <p:cNvSpPr>
            <a:spLocks noGrp="1"/>
          </p:cNvSpPr>
          <p:nvPr>
            <p:ph type="sldNum" sz="quarter" idx="12"/>
          </p:nvPr>
        </p:nvSpPr>
        <p:spPr/>
        <p:txBody>
          <a:bodyPr/>
          <a:lstStyle/>
          <a:p>
            <a:fld id="{9FEB04EC-DC7D-4817-B255-D52B1FF7934C}" type="slidenum">
              <a:rPr lang="en-US" smtClean="0"/>
              <a:t>93</a:t>
            </a:fld>
            <a:endParaRPr lang="en-US"/>
          </a:p>
        </p:txBody>
      </p:sp>
    </p:spTree>
    <p:extLst>
      <p:ext uri="{BB962C8B-B14F-4D97-AF65-F5344CB8AC3E}">
        <p14:creationId xmlns:p14="http://schemas.microsoft.com/office/powerpoint/2010/main" val="40117761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normAutofit/>
          </a:bodyPr>
          <a:lstStyle/>
          <a:p>
            <a:r>
              <a:rPr lang="en-US" sz="2400" dirty="0"/>
              <a:t>How can you increase the quantity of roots growing in your field? </a:t>
            </a:r>
          </a:p>
          <a:p>
            <a:r>
              <a:rPr lang="en-US" sz="2400" dirty="0"/>
              <a:t>Are there times of year when you don’t have a crop growing, when you could plant a cover crop? </a:t>
            </a:r>
          </a:p>
          <a:p>
            <a:r>
              <a:rPr lang="en-US" sz="2400" dirty="0"/>
              <a:t>Which cover crops might work best for you with your cropping system? </a:t>
            </a:r>
          </a:p>
          <a:p>
            <a:r>
              <a:rPr lang="en-US" sz="2400" dirty="0"/>
              <a:t>What are the limitations to doing these practices on your farm and how can they be overcome? </a:t>
            </a:r>
          </a:p>
        </p:txBody>
      </p:sp>
      <p:sp>
        <p:nvSpPr>
          <p:cNvPr id="4" name="Slide Number Placeholder 3"/>
          <p:cNvSpPr>
            <a:spLocks noGrp="1"/>
          </p:cNvSpPr>
          <p:nvPr>
            <p:ph type="sldNum" sz="quarter" idx="12"/>
          </p:nvPr>
        </p:nvSpPr>
        <p:spPr/>
        <p:txBody>
          <a:bodyPr/>
          <a:lstStyle/>
          <a:p>
            <a:fld id="{9FEB04EC-DC7D-4817-B255-D52B1FF7934C}" type="slidenum">
              <a:rPr lang="en-US" smtClean="0"/>
              <a:t>94</a:t>
            </a:fld>
            <a:endParaRPr lang="en-US"/>
          </a:p>
        </p:txBody>
      </p:sp>
    </p:spTree>
    <p:extLst>
      <p:ext uri="{BB962C8B-B14F-4D97-AF65-F5344CB8AC3E}">
        <p14:creationId xmlns:p14="http://schemas.microsoft.com/office/powerpoint/2010/main" val="55893432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848600" cy="1143000"/>
          </a:xfrm>
        </p:spPr>
        <p:txBody>
          <a:bodyPr>
            <a:normAutofit fontScale="90000"/>
          </a:bodyPr>
          <a:lstStyle/>
          <a:p>
            <a:r>
              <a:rPr lang="en-US" dirty="0"/>
              <a:t>Module 3: Minimizing Soil Disturbance</a:t>
            </a:r>
          </a:p>
        </p:txBody>
      </p:sp>
      <p:sp>
        <p:nvSpPr>
          <p:cNvPr id="3" name="Content Placeholder 2"/>
          <p:cNvSpPr>
            <a:spLocks noGrp="1"/>
          </p:cNvSpPr>
          <p:nvPr>
            <p:ph idx="1"/>
          </p:nvPr>
        </p:nvSpPr>
        <p:spPr/>
        <p:txBody>
          <a:bodyPr/>
          <a:lstStyle/>
          <a:p>
            <a:r>
              <a:rPr lang="en-US" dirty="0"/>
              <a:t>Objectives and learning outcomes</a:t>
            </a:r>
          </a:p>
          <a:p>
            <a:pPr lvl="1"/>
            <a:r>
              <a:rPr lang="en-US" dirty="0"/>
              <a:t>Principles, Partnering Practices and Illustrations</a:t>
            </a:r>
          </a:p>
          <a:p>
            <a:r>
              <a:rPr lang="en-US" dirty="0"/>
              <a:t>Basic Handout</a:t>
            </a:r>
          </a:p>
          <a:p>
            <a:r>
              <a:rPr lang="en-US" dirty="0"/>
              <a:t>Readings</a:t>
            </a:r>
          </a:p>
          <a:p>
            <a:r>
              <a:rPr lang="en-US" dirty="0"/>
              <a:t>Activity, Demonstration and/or Video</a:t>
            </a:r>
          </a:p>
          <a:p>
            <a:r>
              <a:rPr lang="en-US" dirty="0"/>
              <a:t>Digging Deeper and Additional Resources</a:t>
            </a:r>
          </a:p>
        </p:txBody>
      </p:sp>
      <p:sp>
        <p:nvSpPr>
          <p:cNvPr id="4" name="Slide Number Placeholder 3"/>
          <p:cNvSpPr>
            <a:spLocks noGrp="1"/>
          </p:cNvSpPr>
          <p:nvPr>
            <p:ph type="sldNum" sz="quarter" idx="12"/>
          </p:nvPr>
        </p:nvSpPr>
        <p:spPr/>
        <p:txBody>
          <a:bodyPr/>
          <a:lstStyle/>
          <a:p>
            <a:fld id="{9FEB04EC-DC7D-4817-B255-D52B1FF7934C}" type="slidenum">
              <a:rPr lang="en-US" smtClean="0"/>
              <a:t>95</a:t>
            </a:fld>
            <a:endParaRPr lang="en-US"/>
          </a:p>
        </p:txBody>
      </p:sp>
    </p:spTree>
    <p:extLst>
      <p:ext uri="{BB962C8B-B14F-4D97-AF65-F5344CB8AC3E}">
        <p14:creationId xmlns:p14="http://schemas.microsoft.com/office/powerpoint/2010/main" val="37116597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Soil Health Principles</a:t>
            </a:r>
          </a:p>
        </p:txBody>
      </p:sp>
      <p:sp>
        <p:nvSpPr>
          <p:cNvPr id="3" name="Content Placeholder 2"/>
          <p:cNvSpPr>
            <a:spLocks noGrp="1"/>
          </p:cNvSpPr>
          <p:nvPr>
            <p:ph idx="1"/>
          </p:nvPr>
        </p:nvSpPr>
        <p:spPr/>
        <p:txBody>
          <a:bodyPr/>
          <a:lstStyle/>
          <a:p>
            <a:r>
              <a:rPr lang="en-US" dirty="0"/>
              <a:t>Simple message; less is more</a:t>
            </a:r>
          </a:p>
          <a:p>
            <a:pPr lvl="1"/>
            <a:r>
              <a:rPr lang="en-US" dirty="0"/>
              <a:t>Keep soil covered</a:t>
            </a:r>
          </a:p>
          <a:p>
            <a:pPr lvl="1"/>
            <a:r>
              <a:rPr lang="en-US" dirty="0">
                <a:solidFill>
                  <a:srgbClr val="8C1843"/>
                </a:solidFill>
              </a:rPr>
              <a:t>Minimize soil disturbance</a:t>
            </a:r>
          </a:p>
          <a:p>
            <a:pPr lvl="1"/>
            <a:r>
              <a:rPr lang="en-US" dirty="0"/>
              <a:t>Maximize living roots</a:t>
            </a:r>
          </a:p>
          <a:p>
            <a:pPr lvl="1"/>
            <a:r>
              <a:rPr lang="en-US" dirty="0"/>
              <a:t>Energize with diversity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93" y="2133600"/>
            <a:ext cx="2444717" cy="1828800"/>
          </a:xfrm>
          <a:prstGeom prst="rect">
            <a:avLst/>
          </a:prstGeom>
        </p:spPr>
      </p:pic>
      <p:sp>
        <p:nvSpPr>
          <p:cNvPr id="5" name="Slide Number Placeholder 4"/>
          <p:cNvSpPr>
            <a:spLocks noGrp="1"/>
          </p:cNvSpPr>
          <p:nvPr>
            <p:ph type="sldNum" sz="quarter" idx="12"/>
          </p:nvPr>
        </p:nvSpPr>
        <p:spPr/>
        <p:txBody>
          <a:bodyPr/>
          <a:lstStyle/>
          <a:p>
            <a:fld id="{9FEB04EC-DC7D-4817-B255-D52B1FF7934C}" type="slidenum">
              <a:rPr lang="en-US" smtClean="0"/>
              <a:t>96</a:t>
            </a:fld>
            <a:endParaRPr lang="en-US"/>
          </a:p>
        </p:txBody>
      </p:sp>
    </p:spTree>
    <p:extLst>
      <p:ext uri="{BB962C8B-B14F-4D97-AF65-F5344CB8AC3E}">
        <p14:creationId xmlns:p14="http://schemas.microsoft.com/office/powerpoint/2010/main" val="22167191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Objectives and Learning Outcomes</a:t>
            </a:r>
          </a:p>
        </p:txBody>
      </p:sp>
      <p:sp>
        <p:nvSpPr>
          <p:cNvPr id="4" name="Content Placeholder 2"/>
          <p:cNvSpPr>
            <a:spLocks noGrp="1"/>
          </p:cNvSpPr>
          <p:nvPr>
            <p:ph idx="1"/>
          </p:nvPr>
        </p:nvSpPr>
        <p:spPr/>
        <p:txBody>
          <a:bodyPr/>
          <a:lstStyle/>
          <a:p>
            <a:r>
              <a:rPr lang="en-US" dirty="0"/>
              <a:t>Farmers will demonstrate how minimum disturbance enhances soil health</a:t>
            </a:r>
          </a:p>
          <a:p>
            <a:r>
              <a:rPr lang="en-US" dirty="0"/>
              <a:t>Participants will understand the effects of disturbances and how to manage accordingly to minimize detriment and maximize benefit</a:t>
            </a:r>
          </a:p>
          <a:p>
            <a:endParaRPr lang="en-US" dirty="0"/>
          </a:p>
        </p:txBody>
      </p:sp>
      <p:sp>
        <p:nvSpPr>
          <p:cNvPr id="3" name="Slide Number Placeholder 2"/>
          <p:cNvSpPr>
            <a:spLocks noGrp="1"/>
          </p:cNvSpPr>
          <p:nvPr>
            <p:ph type="sldNum" sz="quarter" idx="12"/>
          </p:nvPr>
        </p:nvSpPr>
        <p:spPr/>
        <p:txBody>
          <a:bodyPr/>
          <a:lstStyle/>
          <a:p>
            <a:fld id="{9FEB04EC-DC7D-4817-B255-D52B1FF7934C}" type="slidenum">
              <a:rPr lang="en-US" smtClean="0"/>
              <a:t>97</a:t>
            </a:fld>
            <a:endParaRPr lang="en-US"/>
          </a:p>
        </p:txBody>
      </p:sp>
    </p:spTree>
    <p:extLst>
      <p:ext uri="{BB962C8B-B14F-4D97-AF65-F5344CB8AC3E}">
        <p14:creationId xmlns:p14="http://schemas.microsoft.com/office/powerpoint/2010/main" val="32170394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Minimize Soil Disturbance?</a:t>
            </a:r>
          </a:p>
        </p:txBody>
      </p:sp>
      <p:sp>
        <p:nvSpPr>
          <p:cNvPr id="3" name="Content Placeholder 2"/>
          <p:cNvSpPr>
            <a:spLocks noGrp="1"/>
          </p:cNvSpPr>
          <p:nvPr>
            <p:ph idx="1"/>
          </p:nvPr>
        </p:nvSpPr>
        <p:spPr/>
        <p:txBody>
          <a:bodyPr/>
          <a:lstStyle/>
          <a:p>
            <a:r>
              <a:rPr lang="en-US" dirty="0"/>
              <a:t>Good soil biology begins with practices that enhance and promote soil as a habitat and ecosystem.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2514600"/>
            <a:ext cx="1885950" cy="2514600"/>
          </a:xfrm>
          <a:prstGeom prst="rect">
            <a:avLst/>
          </a:prstGeom>
        </p:spPr>
      </p:pic>
      <p:sp>
        <p:nvSpPr>
          <p:cNvPr id="6" name="TextBox 5"/>
          <p:cNvSpPr txBox="1"/>
          <p:nvPr/>
        </p:nvSpPr>
        <p:spPr>
          <a:xfrm>
            <a:off x="6477000" y="5029200"/>
            <a:ext cx="2286000" cy="646331"/>
          </a:xfrm>
          <a:prstGeom prst="rect">
            <a:avLst/>
          </a:prstGeom>
          <a:noFill/>
        </p:spPr>
        <p:txBody>
          <a:bodyPr wrap="square" rtlCol="0">
            <a:spAutoFit/>
          </a:bodyPr>
          <a:lstStyle/>
          <a:p>
            <a:r>
              <a:rPr lang="en-US" dirty="0"/>
              <a:t>Photo courtesy of Eric Bendfeldt</a:t>
            </a:r>
          </a:p>
        </p:txBody>
      </p:sp>
      <p:sp>
        <p:nvSpPr>
          <p:cNvPr id="4" name="Slide Number Placeholder 3"/>
          <p:cNvSpPr>
            <a:spLocks noGrp="1"/>
          </p:cNvSpPr>
          <p:nvPr>
            <p:ph type="sldNum" sz="quarter" idx="12"/>
          </p:nvPr>
        </p:nvSpPr>
        <p:spPr/>
        <p:txBody>
          <a:bodyPr/>
          <a:lstStyle/>
          <a:p>
            <a:fld id="{9FEB04EC-DC7D-4817-B255-D52B1FF7934C}" type="slidenum">
              <a:rPr lang="en-US" smtClean="0"/>
              <a:t>98</a:t>
            </a:fld>
            <a:endParaRPr lang="en-US"/>
          </a:p>
        </p:txBody>
      </p:sp>
    </p:spTree>
    <p:extLst>
      <p:ext uri="{BB962C8B-B14F-4D97-AF65-F5344CB8AC3E}">
        <p14:creationId xmlns:p14="http://schemas.microsoft.com/office/powerpoint/2010/main" val="25367105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Soil Disturbance?</a:t>
            </a:r>
          </a:p>
        </p:txBody>
      </p:sp>
      <p:sp>
        <p:nvSpPr>
          <p:cNvPr id="3" name="Content Placeholder 2"/>
          <p:cNvSpPr>
            <a:spLocks noGrp="1"/>
          </p:cNvSpPr>
          <p:nvPr>
            <p:ph idx="1"/>
          </p:nvPr>
        </p:nvSpPr>
        <p:spPr/>
        <p:txBody>
          <a:bodyPr/>
          <a:lstStyle/>
          <a:p>
            <a:r>
              <a:rPr lang="en-US" dirty="0"/>
              <a:t>Destroys soil structure</a:t>
            </a:r>
          </a:p>
          <a:p>
            <a:r>
              <a:rPr lang="en-US" dirty="0"/>
              <a:t>Accelerates decomposition and oxidation of organic matter</a:t>
            </a:r>
          </a:p>
          <a:p>
            <a:r>
              <a:rPr lang="en-US" dirty="0"/>
              <a:t>Increases erosion</a:t>
            </a:r>
          </a:p>
          <a:p>
            <a:r>
              <a:rPr lang="en-US" dirty="0"/>
              <a:t>Disrupts habitat of soil organisms</a:t>
            </a:r>
          </a:p>
          <a:p>
            <a:r>
              <a:rPr lang="en-US" dirty="0"/>
              <a:t>Can cause compaction</a:t>
            </a:r>
          </a:p>
        </p:txBody>
      </p:sp>
      <p:sp>
        <p:nvSpPr>
          <p:cNvPr id="4" name="Slide Number Placeholder 3"/>
          <p:cNvSpPr>
            <a:spLocks noGrp="1"/>
          </p:cNvSpPr>
          <p:nvPr>
            <p:ph type="sldNum" sz="quarter" idx="12"/>
          </p:nvPr>
        </p:nvSpPr>
        <p:spPr/>
        <p:txBody>
          <a:bodyPr/>
          <a:lstStyle/>
          <a:p>
            <a:fld id="{9FEB04EC-DC7D-4817-B255-D52B1FF7934C}" type="slidenum">
              <a:rPr lang="en-US" smtClean="0"/>
              <a:t>99</a:t>
            </a:fld>
            <a:endParaRPr lang="en-US"/>
          </a:p>
        </p:txBody>
      </p:sp>
    </p:spTree>
    <p:extLst>
      <p:ext uri="{BB962C8B-B14F-4D97-AF65-F5344CB8AC3E}">
        <p14:creationId xmlns:p14="http://schemas.microsoft.com/office/powerpoint/2010/main" val="1303662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4147</TotalTime>
  <Words>6102</Words>
  <Application>Microsoft Office PowerPoint</Application>
  <PresentationFormat>On-screen Show (4:3)</PresentationFormat>
  <Paragraphs>1318</Paragraphs>
  <Slides>193</Slides>
  <Notes>99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193</vt:i4>
      </vt:variant>
    </vt:vector>
  </HeadingPairs>
  <TitlesOfParts>
    <vt:vector size="200" baseType="lpstr">
      <vt:lpstr>Arial</vt:lpstr>
      <vt:lpstr>Calibri</vt:lpstr>
      <vt:lpstr>Gill Sans MT</vt:lpstr>
      <vt:lpstr>Helvetica Neue</vt:lpstr>
      <vt:lpstr>Verdana</vt:lpstr>
      <vt:lpstr>Wingdings 2</vt:lpstr>
      <vt:lpstr>Solstice</vt:lpstr>
      <vt:lpstr>Healthy Farms from the Soil Up</vt:lpstr>
      <vt:lpstr>Acknowledgements</vt:lpstr>
      <vt:lpstr>Module 1: What is Soil Health?</vt:lpstr>
      <vt:lpstr>Definition </vt:lpstr>
      <vt:lpstr>Core Soil Health Principles</vt:lpstr>
      <vt:lpstr>Why is Soil Health Critical?</vt:lpstr>
      <vt:lpstr>Why soil health matters?</vt:lpstr>
      <vt:lpstr>PowerPoint Presentation</vt:lpstr>
      <vt:lpstr>How Quickly We Forget?</vt:lpstr>
      <vt:lpstr>Erosion and Civilization </vt:lpstr>
      <vt:lpstr>Spiral of Soil Degradation</vt:lpstr>
      <vt:lpstr>PowerPoint Presentation</vt:lpstr>
      <vt:lpstr>Infiltration versus Sealing and Runoff</vt:lpstr>
      <vt:lpstr>PowerPoint Presentation</vt:lpstr>
      <vt:lpstr>Characteristics of a Strong Soil Ecosystem</vt:lpstr>
      <vt:lpstr>Whole-System Approach</vt:lpstr>
      <vt:lpstr>Crop Residues and Decomposition</vt:lpstr>
      <vt:lpstr>Additions and Subtractions to Soil Organic Matter</vt:lpstr>
      <vt:lpstr>Forage radishes for bio-drilling</vt:lpstr>
      <vt:lpstr>Warm Season Grasses </vt:lpstr>
      <vt:lpstr>PowerPoint Presentation</vt:lpstr>
      <vt:lpstr>Core Functions and Services of Soil </vt:lpstr>
      <vt:lpstr>Core Soil Health Principles</vt:lpstr>
      <vt:lpstr>Video or Activity</vt:lpstr>
      <vt:lpstr>PowerPoint Presentation</vt:lpstr>
      <vt:lpstr>Managing Your Whole Team</vt:lpstr>
      <vt:lpstr>PowerPoint Presentation</vt:lpstr>
      <vt:lpstr>PowerPoint Presentation</vt:lpstr>
      <vt:lpstr>Habitat, Shelter and Food</vt:lpstr>
      <vt:lpstr>PowerPoint Presentation</vt:lpstr>
      <vt:lpstr>Mycorhhizal Fungi</vt:lpstr>
      <vt:lpstr>Rhizosphere</vt:lpstr>
      <vt:lpstr>Rhizosphere</vt:lpstr>
      <vt:lpstr>Soil Bacteria</vt:lpstr>
      <vt:lpstr>Factors Affecting Soil Function</vt:lpstr>
      <vt:lpstr>PowerPoint Presentation</vt:lpstr>
      <vt:lpstr>What are Your Investment Strategies for a Resilient, Healthy Soil?</vt:lpstr>
      <vt:lpstr>Carbon as a Key Driver</vt:lpstr>
      <vt:lpstr>PowerPoint Presentation</vt:lpstr>
      <vt:lpstr>Dynamic soil properties</vt:lpstr>
      <vt:lpstr>PowerPoint Presentation</vt:lpstr>
      <vt:lpstr>PowerPoint Presentation</vt:lpstr>
      <vt:lpstr>PowerPoint Presentation</vt:lpstr>
      <vt:lpstr>PowerPoint Presentation</vt:lpstr>
      <vt:lpstr>Video or Activity</vt:lpstr>
      <vt:lpstr>Knowing what you have?</vt:lpstr>
      <vt:lpstr>Know what you can manage? </vt:lpstr>
      <vt:lpstr>Soil structure</vt:lpstr>
      <vt:lpstr>Essential Nutrients and Law of the Minimum</vt:lpstr>
      <vt:lpstr>Soil Function and Health</vt:lpstr>
      <vt:lpstr>Managing for Healthy Soil Processes </vt:lpstr>
      <vt:lpstr>Managing for Healthy Soil Processes </vt:lpstr>
      <vt:lpstr>PowerPoint Presentation</vt:lpstr>
      <vt:lpstr>What can you change? What you cannot change?</vt:lpstr>
      <vt:lpstr>Soil Health and Nutrient Availability</vt:lpstr>
      <vt:lpstr>Soil Content by Percent Volume</vt:lpstr>
      <vt:lpstr>Fractions of Soil Organic Matter</vt:lpstr>
      <vt:lpstr>Soil Organic Matter (SOM)</vt:lpstr>
      <vt:lpstr>Soil Aggregates</vt:lpstr>
      <vt:lpstr>Ideal Relationship</vt:lpstr>
      <vt:lpstr>Questions</vt:lpstr>
      <vt:lpstr>Module 2: Keeping Soil Covered</vt:lpstr>
      <vt:lpstr>Core Soil Health Principles</vt:lpstr>
      <vt:lpstr>Why keep the soil covered?</vt:lpstr>
      <vt:lpstr>Residue Management</vt:lpstr>
      <vt:lpstr>Why keep the soil covered?</vt:lpstr>
      <vt:lpstr>A Healthy Functioning Soil and its Inhabitants</vt:lpstr>
      <vt:lpstr>PowerPoint Presentation</vt:lpstr>
      <vt:lpstr>Managing Your Whole Team</vt:lpstr>
      <vt:lpstr>PowerPoint Presentation</vt:lpstr>
      <vt:lpstr>PowerPoint Presentation</vt:lpstr>
      <vt:lpstr>PowerPoint Presentation</vt:lpstr>
      <vt:lpstr>PowerPoint Presentation</vt:lpstr>
      <vt:lpstr>Importance of Cover Crop </vt:lpstr>
      <vt:lpstr>Cover Crops and Their Uses</vt:lpstr>
      <vt:lpstr>Benefits of Cover Crops</vt:lpstr>
      <vt:lpstr>PowerPoint Presentation</vt:lpstr>
      <vt:lpstr>PowerPoint Presentation</vt:lpstr>
      <vt:lpstr>Different Uses of Cover Crops</vt:lpstr>
      <vt:lpstr>Erosion from Water and Wind</vt:lpstr>
      <vt:lpstr>Cover Crop Mixes</vt:lpstr>
      <vt:lpstr>Types of Cover Crops (Legumes)</vt:lpstr>
      <vt:lpstr>Types of Cover Crops </vt:lpstr>
      <vt:lpstr>PowerPoint Presentation</vt:lpstr>
      <vt:lpstr>PowerPoint Presentation</vt:lpstr>
      <vt:lpstr>Video or Activity</vt:lpstr>
      <vt:lpstr>Cover crops for N</vt:lpstr>
      <vt:lpstr>Brassicas</vt:lpstr>
      <vt:lpstr>On weed suppression and successional species</vt:lpstr>
      <vt:lpstr>Living Soil vs. Dead Soil</vt:lpstr>
      <vt:lpstr>Land Management - Consequences</vt:lpstr>
      <vt:lpstr>Video or Activity</vt:lpstr>
      <vt:lpstr>Video or Activity</vt:lpstr>
      <vt:lpstr>Questions</vt:lpstr>
      <vt:lpstr>Module 3: Minimizing Soil Disturbance</vt:lpstr>
      <vt:lpstr>Core Soil Health Principles</vt:lpstr>
      <vt:lpstr>Objectives and Learning Outcomes</vt:lpstr>
      <vt:lpstr>Why Minimize Soil Disturbance?</vt:lpstr>
      <vt:lpstr>Effects of Soil Disturbance?</vt:lpstr>
      <vt:lpstr>To Till or Not to Till?</vt:lpstr>
      <vt:lpstr>Types of Disturbance</vt:lpstr>
      <vt:lpstr>Major Disturbances</vt:lpstr>
      <vt:lpstr>Compaction</vt:lpstr>
      <vt:lpstr>Causes of Soil Compaction</vt:lpstr>
      <vt:lpstr>Types of Compaction</vt:lpstr>
      <vt:lpstr>Tips for Reducing Soil Compaction</vt:lpstr>
      <vt:lpstr>Reducing Compaction by Machinery</vt:lpstr>
      <vt:lpstr>Video or Activity</vt:lpstr>
      <vt:lpstr>What is the Effect of Tillage?</vt:lpstr>
      <vt:lpstr>Video or Activity</vt:lpstr>
      <vt:lpstr>Effects of Tillage and Disturbance</vt:lpstr>
      <vt:lpstr>Effects of Tillage and Disturbance</vt:lpstr>
      <vt:lpstr>Effects of Tillage and Disturbance</vt:lpstr>
      <vt:lpstr>Land Management - Consequences</vt:lpstr>
      <vt:lpstr>Promoting Soil Biology and Health also means:</vt:lpstr>
      <vt:lpstr>Soil microarthropods</vt:lpstr>
      <vt:lpstr>Soil Inversion and Habitat Disturbance</vt:lpstr>
      <vt:lpstr>Earthworm Middens</vt:lpstr>
      <vt:lpstr>Avoid Inverting Soil </vt:lpstr>
      <vt:lpstr>Species that do not tolerate disturbance of crop residue and soil </vt:lpstr>
      <vt:lpstr>PowerPoint Presentation</vt:lpstr>
      <vt:lpstr>PowerPoint Presentation</vt:lpstr>
      <vt:lpstr>PowerPoint Presentation</vt:lpstr>
      <vt:lpstr>Tillage and Soil Structure</vt:lpstr>
      <vt:lpstr>More Good than Bad?</vt:lpstr>
      <vt:lpstr>Soil Water Conditions and Effect of Heavy Traffic </vt:lpstr>
      <vt:lpstr>Water Storage and Range</vt:lpstr>
      <vt:lpstr>Managing Soil and Pore Space</vt:lpstr>
      <vt:lpstr>Rebuilding Process After Tillage</vt:lpstr>
      <vt:lpstr>Video or Activity</vt:lpstr>
      <vt:lpstr>Earthworms for tillage</vt:lpstr>
      <vt:lpstr>Tillage Disrupts</vt:lpstr>
      <vt:lpstr>Why Soil Organic Matter?</vt:lpstr>
      <vt:lpstr>Cover Crop and Residue Management Tools</vt:lpstr>
      <vt:lpstr>Technologies that Have Lessened the Need for Tillage</vt:lpstr>
      <vt:lpstr>Equipment for Vegetable</vt:lpstr>
      <vt:lpstr>Video or Activity</vt:lpstr>
      <vt:lpstr>Questions</vt:lpstr>
      <vt:lpstr>Module 4: Maximizing Living Roots</vt:lpstr>
      <vt:lpstr>Objectives</vt:lpstr>
      <vt:lpstr>Core Soil Health Principles</vt:lpstr>
      <vt:lpstr>Maximizing Living Roots</vt:lpstr>
      <vt:lpstr>Growing Healthy Roots</vt:lpstr>
      <vt:lpstr>Increase Organic Matter</vt:lpstr>
      <vt:lpstr>Increase Organic Matter</vt:lpstr>
      <vt:lpstr>Increase Organic Matter</vt:lpstr>
      <vt:lpstr>Increase Water Infiltration </vt:lpstr>
      <vt:lpstr>Breaking up compacted soils</vt:lpstr>
      <vt:lpstr>Break up compacted soils</vt:lpstr>
      <vt:lpstr>Breaking up compacted soils</vt:lpstr>
      <vt:lpstr>Breaking up compacted soils</vt:lpstr>
      <vt:lpstr>Video or Activity</vt:lpstr>
      <vt:lpstr>Improve Soil Structure</vt:lpstr>
      <vt:lpstr>Improve Soil Structure </vt:lpstr>
      <vt:lpstr>Improve Soil Structure </vt:lpstr>
      <vt:lpstr>Healthy Roots </vt:lpstr>
      <vt:lpstr>Damage of Tillage</vt:lpstr>
      <vt:lpstr>Questions</vt:lpstr>
      <vt:lpstr>Module 5: Energizing with Diversity</vt:lpstr>
      <vt:lpstr>Core Soil Health Principles</vt:lpstr>
      <vt:lpstr>Objectives</vt:lpstr>
      <vt:lpstr>Why keep the soil covered?</vt:lpstr>
      <vt:lpstr>Key Message</vt:lpstr>
      <vt:lpstr>Why energize diversity?</vt:lpstr>
      <vt:lpstr>Fractions of Soil Organic Matter</vt:lpstr>
      <vt:lpstr>Plant Diversity</vt:lpstr>
      <vt:lpstr>Plant Diversity</vt:lpstr>
      <vt:lpstr>Tap vs. Fibrous Roots</vt:lpstr>
      <vt:lpstr>Species and Functional Diversity</vt:lpstr>
      <vt:lpstr>PowerPoint Presentation</vt:lpstr>
      <vt:lpstr>PowerPoint Presentation</vt:lpstr>
      <vt:lpstr>PowerPoint Presentation</vt:lpstr>
      <vt:lpstr>Video or Activity</vt:lpstr>
      <vt:lpstr>PowerPoint Presentation</vt:lpstr>
      <vt:lpstr>PowerPoint Presentation</vt:lpstr>
      <vt:lpstr>Role of Livestock</vt:lpstr>
      <vt:lpstr>Video </vt:lpstr>
      <vt:lpstr>Managed Grazing and  Root Development</vt:lpstr>
      <vt:lpstr>Vegetable Production</vt:lpstr>
      <vt:lpstr>Questions</vt:lpstr>
      <vt:lpstr>Module 6: Pulling It All Together</vt:lpstr>
      <vt:lpstr>Objectives</vt:lpstr>
      <vt:lpstr>Core Soil Health Principles</vt:lpstr>
      <vt:lpstr>General Approaches</vt:lpstr>
      <vt:lpstr>Balance Sheet of Soil Health</vt:lpstr>
      <vt:lpstr>Soil Health Management and Ingenuity</vt:lpstr>
      <vt:lpstr>Soil Health Measurements to General Management Practices</vt:lpstr>
      <vt:lpstr>Keeping Soil in Its Place</vt:lpstr>
      <vt:lpstr>Video or Activity</vt:lpstr>
      <vt:lpstr>Soil Health Lessons in a Minute</vt:lpstr>
      <vt:lpstr>Food equals:</vt:lpstr>
      <vt:lpstr>Habitat equals:</vt:lpstr>
      <vt:lpstr>A Basic Set of Soil Health Indicators</vt:lpstr>
    </vt:vector>
  </TitlesOfParts>
  <Company>Virginia Tech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CALS_USER</dc:creator>
  <cp:lastModifiedBy>Bendfeldt, Eric</cp:lastModifiedBy>
  <cp:revision>247</cp:revision>
  <cp:lastPrinted>2017-06-21T19:09:02Z</cp:lastPrinted>
  <dcterms:created xsi:type="dcterms:W3CDTF">2014-10-29T14:44:57Z</dcterms:created>
  <dcterms:modified xsi:type="dcterms:W3CDTF">2018-07-23T17:50:43Z</dcterms:modified>
</cp:coreProperties>
</file>